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6" r:id="rId8"/>
    <p:sldId id="268" r:id="rId9"/>
    <p:sldId id="262" r:id="rId10"/>
    <p:sldId id="267" r:id="rId11"/>
    <p:sldId id="263" r:id="rId12"/>
    <p:sldId id="264" r:id="rId13"/>
    <p:sldId id="25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94F5-E9E5-4B9B-B3A5-171B9E299F9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5AD-6BFC-4972-A044-01F80148C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6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94F5-E9E5-4B9B-B3A5-171B9E299F9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5AD-6BFC-4972-A044-01F80148C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10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94F5-E9E5-4B9B-B3A5-171B9E299F9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5AD-6BFC-4972-A044-01F80148C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2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D205-B9F9-4642-91BB-1B5E529A4D8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410-947D-4899-ACC3-25E844EBB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197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D205-B9F9-4642-91BB-1B5E529A4D8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410-947D-4899-ACC3-25E844EBB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027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D205-B9F9-4642-91BB-1B5E529A4D8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410-947D-4899-ACC3-25E844EBB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930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D205-B9F9-4642-91BB-1B5E529A4D8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410-947D-4899-ACC3-25E844EBB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392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D205-B9F9-4642-91BB-1B5E529A4D8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410-947D-4899-ACC3-25E844EBB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03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D205-B9F9-4642-91BB-1B5E529A4D8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410-947D-4899-ACC3-25E844EBB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0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D205-B9F9-4642-91BB-1B5E529A4D8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410-947D-4899-ACC3-25E844EBB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303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D205-B9F9-4642-91BB-1B5E529A4D8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410-947D-4899-ACC3-25E844EBB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63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94F5-E9E5-4B9B-B3A5-171B9E299F9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5AD-6BFC-4972-A044-01F80148C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278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D205-B9F9-4642-91BB-1B5E529A4D8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410-947D-4899-ACC3-25E844EBB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46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D205-B9F9-4642-91BB-1B5E529A4D8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410-947D-4899-ACC3-25E844EBB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23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D205-B9F9-4642-91BB-1B5E529A4D8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7410-947D-4899-ACC3-25E844EBB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887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3400" b="1" spc="-101">
                <a:solidFill>
                  <a:srgbClr val="EEEEEE"/>
                </a:solidFill>
              </a:rPr>
              <a:t>Текст заголовка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EEEEEE"/>
                </a:solidFill>
              </a:rPr>
              <a:t>Уровень текста 5</a:t>
            </a:r>
          </a:p>
        </p:txBody>
      </p:sp>
    </p:spTree>
    <p:extLst>
      <p:ext uri="{BB962C8B-B14F-4D97-AF65-F5344CB8AC3E}">
        <p14:creationId xmlns:p14="http://schemas.microsoft.com/office/powerpoint/2010/main" val="28771766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94F5-E9E5-4B9B-B3A5-171B9E299F9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5AD-6BFC-4972-A044-01F80148C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0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94F5-E9E5-4B9B-B3A5-171B9E299F9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5AD-6BFC-4972-A044-01F80148C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8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94F5-E9E5-4B9B-B3A5-171B9E299F9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5AD-6BFC-4972-A044-01F80148C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42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94F5-E9E5-4B9B-B3A5-171B9E299F9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5AD-6BFC-4972-A044-01F80148C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7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94F5-E9E5-4B9B-B3A5-171B9E299F9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5AD-6BFC-4972-A044-01F80148C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9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94F5-E9E5-4B9B-B3A5-171B9E299F9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5AD-6BFC-4972-A044-01F80148C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43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94F5-E9E5-4B9B-B3A5-171B9E299F9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85AD-6BFC-4972-A044-01F80148C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19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94F5-E9E5-4B9B-B3A5-171B9E299F9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E85AD-6BFC-4972-A044-01F80148C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54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D205-B9F9-4642-91BB-1B5E529A4D87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7410-947D-4899-ACC3-25E844EBB7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26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u9krsk.ru/images/19-20/doc/Programma_Azy_finansovoy_gramotnosti_33l.pdf" TargetMode="External"/><Relationship Id="rId2" Type="http://schemas.openxmlformats.org/officeDocument/2006/relationships/hyperlink" Target="https://dou9krsk.ru/images/19-20/innov-dejat/metodicheskie_rekomendacii_minprosveshcheniya_rf_fg_do_21_03_19_red_versiya_5.pdf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fingramota@cbr.ru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cbr.ru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library.mmco-expo.ru/program/-8" TargetMode="External"/><Relationship Id="rId5" Type="http://schemas.openxmlformats.org/officeDocument/2006/relationships/hyperlink" Target="https://library.mmco-expo.ru/program/vozmozhnosti-i-potrebnosti-finansovogo-prosveshcheniya-v-detskom-sadu" TargetMode="External"/><Relationship Id="rId4" Type="http://schemas.openxmlformats.org/officeDocument/2006/relationships/hyperlink" Target="https://vashifinancy.ru/materials-porta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serscontent2.emaze.com/images/0e14447d-ee5e-41a9-9214-9406fce6c3ca/409452b40088d89aa9f7466bc0103d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7" y="0"/>
            <a:ext cx="91604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7528" y="260648"/>
            <a:ext cx="8496944" cy="100811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     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4291" y="526473"/>
            <a:ext cx="10557164" cy="5222807"/>
          </a:xfrm>
        </p:spPr>
        <p:txBody>
          <a:bodyPr>
            <a:normAutofit fontScale="70000" lnSpcReduction="20000"/>
          </a:bodyPr>
          <a:lstStyle/>
          <a:p>
            <a:r>
              <a:rPr lang="ru-RU" sz="7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объединение </a:t>
            </a:r>
            <a:endParaRPr lang="ru-RU" sz="7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«Пути формирования предпосылок финансовой             грамотности дошкольников в соответствии с ФГОС ДО»</a:t>
            </a:r>
          </a:p>
          <a:p>
            <a:endParaRPr lang="ru-RU" sz="1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0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00250" y="242950"/>
            <a:ext cx="8886825" cy="906780"/>
            <a:chOff x="1500250" y="242950"/>
            <a:chExt cx="8886825" cy="906780"/>
          </a:xfrm>
        </p:grpSpPr>
        <p:sp>
          <p:nvSpPr>
            <p:cNvPr id="3" name="object 3"/>
            <p:cNvSpPr/>
            <p:nvPr/>
          </p:nvSpPr>
          <p:spPr>
            <a:xfrm>
              <a:off x="1506600" y="249300"/>
              <a:ext cx="8874125" cy="894080"/>
            </a:xfrm>
            <a:custGeom>
              <a:avLst/>
              <a:gdLst/>
              <a:ahLst/>
              <a:cxnLst/>
              <a:rect l="l" t="t" r="r" b="b"/>
              <a:pathLst>
                <a:path w="8874125" h="894080">
                  <a:moveTo>
                    <a:pt x="8725154" y="0"/>
                  </a:moveTo>
                  <a:lnTo>
                    <a:pt x="148844" y="0"/>
                  </a:lnTo>
                  <a:lnTo>
                    <a:pt x="101811" y="7591"/>
                  </a:lnTo>
                  <a:lnTo>
                    <a:pt x="60953" y="28728"/>
                  </a:lnTo>
                  <a:lnTo>
                    <a:pt x="28728" y="60953"/>
                  </a:lnTo>
                  <a:lnTo>
                    <a:pt x="7591" y="101811"/>
                  </a:lnTo>
                  <a:lnTo>
                    <a:pt x="0" y="148844"/>
                  </a:lnTo>
                  <a:lnTo>
                    <a:pt x="0" y="744727"/>
                  </a:lnTo>
                  <a:lnTo>
                    <a:pt x="7591" y="791822"/>
                  </a:lnTo>
                  <a:lnTo>
                    <a:pt x="28728" y="832717"/>
                  </a:lnTo>
                  <a:lnTo>
                    <a:pt x="60953" y="864962"/>
                  </a:lnTo>
                  <a:lnTo>
                    <a:pt x="101811" y="886106"/>
                  </a:lnTo>
                  <a:lnTo>
                    <a:pt x="148844" y="893699"/>
                  </a:lnTo>
                  <a:lnTo>
                    <a:pt x="8725154" y="893699"/>
                  </a:lnTo>
                  <a:lnTo>
                    <a:pt x="8772199" y="886106"/>
                  </a:lnTo>
                  <a:lnTo>
                    <a:pt x="8813088" y="864962"/>
                  </a:lnTo>
                  <a:lnTo>
                    <a:pt x="8845351" y="832717"/>
                  </a:lnTo>
                  <a:lnTo>
                    <a:pt x="8866520" y="791822"/>
                  </a:lnTo>
                  <a:lnTo>
                    <a:pt x="8874125" y="744727"/>
                  </a:lnTo>
                  <a:lnTo>
                    <a:pt x="8874125" y="148844"/>
                  </a:lnTo>
                  <a:lnTo>
                    <a:pt x="8866520" y="101811"/>
                  </a:lnTo>
                  <a:lnTo>
                    <a:pt x="8845351" y="60953"/>
                  </a:lnTo>
                  <a:lnTo>
                    <a:pt x="8813088" y="28728"/>
                  </a:lnTo>
                  <a:lnTo>
                    <a:pt x="8772199" y="7591"/>
                  </a:lnTo>
                  <a:lnTo>
                    <a:pt x="8725154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06600" y="249300"/>
              <a:ext cx="8874125" cy="894080"/>
            </a:xfrm>
            <a:custGeom>
              <a:avLst/>
              <a:gdLst/>
              <a:ahLst/>
              <a:cxnLst/>
              <a:rect l="l" t="t" r="r" b="b"/>
              <a:pathLst>
                <a:path w="8874125" h="894080">
                  <a:moveTo>
                    <a:pt x="0" y="148844"/>
                  </a:moveTo>
                  <a:lnTo>
                    <a:pt x="7591" y="101811"/>
                  </a:lnTo>
                  <a:lnTo>
                    <a:pt x="28728" y="60953"/>
                  </a:lnTo>
                  <a:lnTo>
                    <a:pt x="60953" y="28728"/>
                  </a:lnTo>
                  <a:lnTo>
                    <a:pt x="101811" y="7591"/>
                  </a:lnTo>
                  <a:lnTo>
                    <a:pt x="148844" y="0"/>
                  </a:lnTo>
                  <a:lnTo>
                    <a:pt x="8725154" y="0"/>
                  </a:lnTo>
                  <a:lnTo>
                    <a:pt x="8772199" y="7591"/>
                  </a:lnTo>
                  <a:lnTo>
                    <a:pt x="8813088" y="28728"/>
                  </a:lnTo>
                  <a:lnTo>
                    <a:pt x="8845351" y="60953"/>
                  </a:lnTo>
                  <a:lnTo>
                    <a:pt x="8866520" y="101811"/>
                  </a:lnTo>
                  <a:lnTo>
                    <a:pt x="8874125" y="148844"/>
                  </a:lnTo>
                  <a:lnTo>
                    <a:pt x="8874125" y="744727"/>
                  </a:lnTo>
                  <a:lnTo>
                    <a:pt x="8866520" y="791822"/>
                  </a:lnTo>
                  <a:lnTo>
                    <a:pt x="8845351" y="832717"/>
                  </a:lnTo>
                  <a:lnTo>
                    <a:pt x="8813088" y="864962"/>
                  </a:lnTo>
                  <a:lnTo>
                    <a:pt x="8772199" y="886106"/>
                  </a:lnTo>
                  <a:lnTo>
                    <a:pt x="8725154" y="893699"/>
                  </a:lnTo>
                  <a:lnTo>
                    <a:pt x="148844" y="893699"/>
                  </a:lnTo>
                  <a:lnTo>
                    <a:pt x="101811" y="886106"/>
                  </a:lnTo>
                  <a:lnTo>
                    <a:pt x="60953" y="864962"/>
                  </a:lnTo>
                  <a:lnTo>
                    <a:pt x="28728" y="832717"/>
                  </a:lnTo>
                  <a:lnTo>
                    <a:pt x="7591" y="791822"/>
                  </a:lnTo>
                  <a:lnTo>
                    <a:pt x="0" y="744727"/>
                  </a:lnTo>
                  <a:lnTo>
                    <a:pt x="0" y="148844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58982" y="-289023"/>
            <a:ext cx="1019859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5360" marR="5080" indent="-963294">
              <a:lnSpc>
                <a:spcPct val="100000"/>
              </a:lnSpc>
              <a:spcBef>
                <a:spcPts val="100"/>
              </a:spcBef>
              <a:tabLst>
                <a:tab pos="2135505" algn="l"/>
              </a:tabLst>
            </a:pPr>
            <a:r>
              <a:rPr sz="3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	</a:t>
            </a:r>
            <a:r>
              <a:rPr sz="3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sz="3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рекомендации</a:t>
            </a:r>
            <a:r>
              <a:rPr sz="36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36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</a:t>
            </a:r>
            <a:r>
              <a:rPr sz="3600" b="1" spc="-5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Информационно-методическое</a:t>
            </a:r>
            <a:r>
              <a:rPr sz="3600" b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160462" y="1538350"/>
            <a:ext cx="9903460" cy="5073650"/>
            <a:chOff x="1160462" y="1538350"/>
            <a:chExt cx="9903460" cy="5073650"/>
          </a:xfrm>
        </p:grpSpPr>
        <p:sp>
          <p:nvSpPr>
            <p:cNvPr id="7" name="object 7"/>
            <p:cNvSpPr/>
            <p:nvPr/>
          </p:nvSpPr>
          <p:spPr>
            <a:xfrm>
              <a:off x="1166812" y="1544700"/>
              <a:ext cx="9890760" cy="5060950"/>
            </a:xfrm>
            <a:custGeom>
              <a:avLst/>
              <a:gdLst/>
              <a:ahLst/>
              <a:cxnLst/>
              <a:rect l="l" t="t" r="r" b="b"/>
              <a:pathLst>
                <a:path w="9890760" h="5060950">
                  <a:moveTo>
                    <a:pt x="9046654" y="0"/>
                  </a:moveTo>
                  <a:lnTo>
                    <a:pt x="843470" y="0"/>
                  </a:lnTo>
                  <a:lnTo>
                    <a:pt x="795607" y="1335"/>
                  </a:lnTo>
                  <a:lnTo>
                    <a:pt x="748444" y="5292"/>
                  </a:lnTo>
                  <a:lnTo>
                    <a:pt x="702052" y="11801"/>
                  </a:lnTo>
                  <a:lnTo>
                    <a:pt x="656504" y="20790"/>
                  </a:lnTo>
                  <a:lnTo>
                    <a:pt x="611870" y="32188"/>
                  </a:lnTo>
                  <a:lnTo>
                    <a:pt x="568220" y="45924"/>
                  </a:lnTo>
                  <a:lnTo>
                    <a:pt x="525628" y="61927"/>
                  </a:lnTo>
                  <a:lnTo>
                    <a:pt x="484163" y="80125"/>
                  </a:lnTo>
                  <a:lnTo>
                    <a:pt x="443897" y="100448"/>
                  </a:lnTo>
                  <a:lnTo>
                    <a:pt x="404901" y="122824"/>
                  </a:lnTo>
                  <a:lnTo>
                    <a:pt x="367247" y="147182"/>
                  </a:lnTo>
                  <a:lnTo>
                    <a:pt x="331004" y="173450"/>
                  </a:lnTo>
                  <a:lnTo>
                    <a:pt x="296246" y="201558"/>
                  </a:lnTo>
                  <a:lnTo>
                    <a:pt x="263043" y="231435"/>
                  </a:lnTo>
                  <a:lnTo>
                    <a:pt x="231465" y="263009"/>
                  </a:lnTo>
                  <a:lnTo>
                    <a:pt x="201585" y="296209"/>
                  </a:lnTo>
                  <a:lnTo>
                    <a:pt x="173474" y="330965"/>
                  </a:lnTo>
                  <a:lnTo>
                    <a:pt x="147202" y="367204"/>
                  </a:lnTo>
                  <a:lnTo>
                    <a:pt x="122841" y="404855"/>
                  </a:lnTo>
                  <a:lnTo>
                    <a:pt x="100463" y="443848"/>
                  </a:lnTo>
                  <a:lnTo>
                    <a:pt x="80137" y="484111"/>
                  </a:lnTo>
                  <a:lnTo>
                    <a:pt x="61936" y="525574"/>
                  </a:lnTo>
                  <a:lnTo>
                    <a:pt x="45931" y="568164"/>
                  </a:lnTo>
                  <a:lnTo>
                    <a:pt x="32193" y="611811"/>
                  </a:lnTo>
                  <a:lnTo>
                    <a:pt x="20793" y="656444"/>
                  </a:lnTo>
                  <a:lnTo>
                    <a:pt x="11803" y="701991"/>
                  </a:lnTo>
                  <a:lnTo>
                    <a:pt x="5293" y="748381"/>
                  </a:lnTo>
                  <a:lnTo>
                    <a:pt x="1335" y="795543"/>
                  </a:lnTo>
                  <a:lnTo>
                    <a:pt x="0" y="843407"/>
                  </a:lnTo>
                  <a:lnTo>
                    <a:pt x="0" y="4217377"/>
                  </a:lnTo>
                  <a:lnTo>
                    <a:pt x="1335" y="4265243"/>
                  </a:lnTo>
                  <a:lnTo>
                    <a:pt x="5293" y="4312409"/>
                  </a:lnTo>
                  <a:lnTo>
                    <a:pt x="11803" y="4358803"/>
                  </a:lnTo>
                  <a:lnTo>
                    <a:pt x="20793" y="4404353"/>
                  </a:lnTo>
                  <a:lnTo>
                    <a:pt x="32193" y="4448990"/>
                  </a:lnTo>
                  <a:lnTo>
                    <a:pt x="45931" y="4492641"/>
                  </a:lnTo>
                  <a:lnTo>
                    <a:pt x="61936" y="4535236"/>
                  </a:lnTo>
                  <a:lnTo>
                    <a:pt x="80137" y="4576703"/>
                  </a:lnTo>
                  <a:lnTo>
                    <a:pt x="100463" y="4616970"/>
                  </a:lnTo>
                  <a:lnTo>
                    <a:pt x="122841" y="4655968"/>
                  </a:lnTo>
                  <a:lnTo>
                    <a:pt x="147202" y="4693624"/>
                  </a:lnTo>
                  <a:lnTo>
                    <a:pt x="173474" y="4729868"/>
                  </a:lnTo>
                  <a:lnTo>
                    <a:pt x="201585" y="4764628"/>
                  </a:lnTo>
                  <a:lnTo>
                    <a:pt x="231465" y="4797833"/>
                  </a:lnTo>
                  <a:lnTo>
                    <a:pt x="263043" y="4829411"/>
                  </a:lnTo>
                  <a:lnTo>
                    <a:pt x="296246" y="4859293"/>
                  </a:lnTo>
                  <a:lnTo>
                    <a:pt x="331004" y="4887405"/>
                  </a:lnTo>
                  <a:lnTo>
                    <a:pt x="367247" y="4913678"/>
                  </a:lnTo>
                  <a:lnTo>
                    <a:pt x="404901" y="4938040"/>
                  </a:lnTo>
                  <a:lnTo>
                    <a:pt x="443897" y="4960419"/>
                  </a:lnTo>
                  <a:lnTo>
                    <a:pt x="484163" y="4980745"/>
                  </a:lnTo>
                  <a:lnTo>
                    <a:pt x="525628" y="4998947"/>
                  </a:lnTo>
                  <a:lnTo>
                    <a:pt x="568220" y="5014952"/>
                  </a:lnTo>
                  <a:lnTo>
                    <a:pt x="611870" y="5028691"/>
                  </a:lnTo>
                  <a:lnTo>
                    <a:pt x="656504" y="5040091"/>
                  </a:lnTo>
                  <a:lnTo>
                    <a:pt x="702052" y="5049082"/>
                  </a:lnTo>
                  <a:lnTo>
                    <a:pt x="748444" y="5055592"/>
                  </a:lnTo>
                  <a:lnTo>
                    <a:pt x="795607" y="5059551"/>
                  </a:lnTo>
                  <a:lnTo>
                    <a:pt x="843470" y="5060886"/>
                  </a:lnTo>
                  <a:lnTo>
                    <a:pt x="9046654" y="5060886"/>
                  </a:lnTo>
                  <a:lnTo>
                    <a:pt x="9094518" y="5059551"/>
                  </a:lnTo>
                  <a:lnTo>
                    <a:pt x="9141681" y="5055592"/>
                  </a:lnTo>
                  <a:lnTo>
                    <a:pt x="9188074" y="5049082"/>
                  </a:lnTo>
                  <a:lnTo>
                    <a:pt x="9233623" y="5040091"/>
                  </a:lnTo>
                  <a:lnTo>
                    <a:pt x="9278259" y="5028691"/>
                  </a:lnTo>
                  <a:lnTo>
                    <a:pt x="9321911" y="5014952"/>
                  </a:lnTo>
                  <a:lnTo>
                    <a:pt x="9364505" y="4998947"/>
                  </a:lnTo>
                  <a:lnTo>
                    <a:pt x="9405973" y="4980745"/>
                  </a:lnTo>
                  <a:lnTo>
                    <a:pt x="9446242" y="4960419"/>
                  </a:lnTo>
                  <a:lnTo>
                    <a:pt x="9485240" y="4938040"/>
                  </a:lnTo>
                  <a:lnTo>
                    <a:pt x="9522898" y="4913678"/>
                  </a:lnTo>
                  <a:lnTo>
                    <a:pt x="9559143" y="4887405"/>
                  </a:lnTo>
                  <a:lnTo>
                    <a:pt x="9593905" y="4859293"/>
                  </a:lnTo>
                  <a:lnTo>
                    <a:pt x="9627111" y="4829411"/>
                  </a:lnTo>
                  <a:lnTo>
                    <a:pt x="9658692" y="4797833"/>
                  </a:lnTo>
                  <a:lnTo>
                    <a:pt x="9688575" y="4764628"/>
                  </a:lnTo>
                  <a:lnTo>
                    <a:pt x="9716690" y="4729868"/>
                  </a:lnTo>
                  <a:lnTo>
                    <a:pt x="9742965" y="4693624"/>
                  </a:lnTo>
                  <a:lnTo>
                    <a:pt x="9767329" y="4655968"/>
                  </a:lnTo>
                  <a:lnTo>
                    <a:pt x="9789710" y="4616970"/>
                  </a:lnTo>
                  <a:lnTo>
                    <a:pt x="9810038" y="4576703"/>
                  </a:lnTo>
                  <a:lnTo>
                    <a:pt x="9828242" y="4535236"/>
                  </a:lnTo>
                  <a:lnTo>
                    <a:pt x="9844249" y="4492641"/>
                  </a:lnTo>
                  <a:lnTo>
                    <a:pt x="9857989" y="4448990"/>
                  </a:lnTo>
                  <a:lnTo>
                    <a:pt x="9869391" y="4404353"/>
                  </a:lnTo>
                  <a:lnTo>
                    <a:pt x="9878383" y="4358803"/>
                  </a:lnTo>
                  <a:lnTo>
                    <a:pt x="9884894" y="4312409"/>
                  </a:lnTo>
                  <a:lnTo>
                    <a:pt x="9888853" y="4265243"/>
                  </a:lnTo>
                  <a:lnTo>
                    <a:pt x="9890188" y="4217377"/>
                  </a:lnTo>
                  <a:lnTo>
                    <a:pt x="9890188" y="843407"/>
                  </a:lnTo>
                  <a:lnTo>
                    <a:pt x="9888853" y="795543"/>
                  </a:lnTo>
                  <a:lnTo>
                    <a:pt x="9884894" y="748381"/>
                  </a:lnTo>
                  <a:lnTo>
                    <a:pt x="9878383" y="701991"/>
                  </a:lnTo>
                  <a:lnTo>
                    <a:pt x="9869391" y="656444"/>
                  </a:lnTo>
                  <a:lnTo>
                    <a:pt x="9857989" y="611811"/>
                  </a:lnTo>
                  <a:lnTo>
                    <a:pt x="9844249" y="568164"/>
                  </a:lnTo>
                  <a:lnTo>
                    <a:pt x="9828242" y="525574"/>
                  </a:lnTo>
                  <a:lnTo>
                    <a:pt x="9810038" y="484111"/>
                  </a:lnTo>
                  <a:lnTo>
                    <a:pt x="9789710" y="443848"/>
                  </a:lnTo>
                  <a:lnTo>
                    <a:pt x="9767329" y="404855"/>
                  </a:lnTo>
                  <a:lnTo>
                    <a:pt x="9742965" y="367204"/>
                  </a:lnTo>
                  <a:lnTo>
                    <a:pt x="9716690" y="330965"/>
                  </a:lnTo>
                  <a:lnTo>
                    <a:pt x="9688575" y="296209"/>
                  </a:lnTo>
                  <a:lnTo>
                    <a:pt x="9658692" y="263009"/>
                  </a:lnTo>
                  <a:lnTo>
                    <a:pt x="9627111" y="231435"/>
                  </a:lnTo>
                  <a:lnTo>
                    <a:pt x="9593905" y="201558"/>
                  </a:lnTo>
                  <a:lnTo>
                    <a:pt x="9559143" y="173450"/>
                  </a:lnTo>
                  <a:lnTo>
                    <a:pt x="9522898" y="147182"/>
                  </a:lnTo>
                  <a:lnTo>
                    <a:pt x="9485240" y="122824"/>
                  </a:lnTo>
                  <a:lnTo>
                    <a:pt x="9446242" y="100448"/>
                  </a:lnTo>
                  <a:lnTo>
                    <a:pt x="9405973" y="80125"/>
                  </a:lnTo>
                  <a:lnTo>
                    <a:pt x="9364505" y="61927"/>
                  </a:lnTo>
                  <a:lnTo>
                    <a:pt x="9321911" y="45924"/>
                  </a:lnTo>
                  <a:lnTo>
                    <a:pt x="9278259" y="32188"/>
                  </a:lnTo>
                  <a:lnTo>
                    <a:pt x="9233623" y="20790"/>
                  </a:lnTo>
                  <a:lnTo>
                    <a:pt x="9188074" y="11801"/>
                  </a:lnTo>
                  <a:lnTo>
                    <a:pt x="9141681" y="5292"/>
                  </a:lnTo>
                  <a:lnTo>
                    <a:pt x="9094518" y="1335"/>
                  </a:lnTo>
                  <a:lnTo>
                    <a:pt x="9046654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66812" y="1544700"/>
              <a:ext cx="9890760" cy="5060950"/>
            </a:xfrm>
            <a:custGeom>
              <a:avLst/>
              <a:gdLst/>
              <a:ahLst/>
              <a:cxnLst/>
              <a:rect l="l" t="t" r="r" b="b"/>
              <a:pathLst>
                <a:path w="9890760" h="5060950">
                  <a:moveTo>
                    <a:pt x="0" y="843407"/>
                  </a:moveTo>
                  <a:lnTo>
                    <a:pt x="1335" y="795543"/>
                  </a:lnTo>
                  <a:lnTo>
                    <a:pt x="5293" y="748381"/>
                  </a:lnTo>
                  <a:lnTo>
                    <a:pt x="11803" y="701991"/>
                  </a:lnTo>
                  <a:lnTo>
                    <a:pt x="20793" y="656444"/>
                  </a:lnTo>
                  <a:lnTo>
                    <a:pt x="32193" y="611811"/>
                  </a:lnTo>
                  <a:lnTo>
                    <a:pt x="45931" y="568164"/>
                  </a:lnTo>
                  <a:lnTo>
                    <a:pt x="61936" y="525574"/>
                  </a:lnTo>
                  <a:lnTo>
                    <a:pt x="80137" y="484111"/>
                  </a:lnTo>
                  <a:lnTo>
                    <a:pt x="100463" y="443848"/>
                  </a:lnTo>
                  <a:lnTo>
                    <a:pt x="122841" y="404855"/>
                  </a:lnTo>
                  <a:lnTo>
                    <a:pt x="147202" y="367204"/>
                  </a:lnTo>
                  <a:lnTo>
                    <a:pt x="173474" y="330965"/>
                  </a:lnTo>
                  <a:lnTo>
                    <a:pt x="201585" y="296209"/>
                  </a:lnTo>
                  <a:lnTo>
                    <a:pt x="231465" y="263009"/>
                  </a:lnTo>
                  <a:lnTo>
                    <a:pt x="263043" y="231435"/>
                  </a:lnTo>
                  <a:lnTo>
                    <a:pt x="296246" y="201558"/>
                  </a:lnTo>
                  <a:lnTo>
                    <a:pt x="331004" y="173450"/>
                  </a:lnTo>
                  <a:lnTo>
                    <a:pt x="367247" y="147182"/>
                  </a:lnTo>
                  <a:lnTo>
                    <a:pt x="404901" y="122824"/>
                  </a:lnTo>
                  <a:lnTo>
                    <a:pt x="443897" y="100448"/>
                  </a:lnTo>
                  <a:lnTo>
                    <a:pt x="484163" y="80125"/>
                  </a:lnTo>
                  <a:lnTo>
                    <a:pt x="525628" y="61927"/>
                  </a:lnTo>
                  <a:lnTo>
                    <a:pt x="568220" y="45924"/>
                  </a:lnTo>
                  <a:lnTo>
                    <a:pt x="611870" y="32188"/>
                  </a:lnTo>
                  <a:lnTo>
                    <a:pt x="656504" y="20790"/>
                  </a:lnTo>
                  <a:lnTo>
                    <a:pt x="702052" y="11801"/>
                  </a:lnTo>
                  <a:lnTo>
                    <a:pt x="748444" y="5292"/>
                  </a:lnTo>
                  <a:lnTo>
                    <a:pt x="795607" y="1335"/>
                  </a:lnTo>
                  <a:lnTo>
                    <a:pt x="843470" y="0"/>
                  </a:lnTo>
                  <a:lnTo>
                    <a:pt x="9046654" y="0"/>
                  </a:lnTo>
                  <a:lnTo>
                    <a:pt x="9094518" y="1335"/>
                  </a:lnTo>
                  <a:lnTo>
                    <a:pt x="9141681" y="5292"/>
                  </a:lnTo>
                  <a:lnTo>
                    <a:pt x="9188074" y="11801"/>
                  </a:lnTo>
                  <a:lnTo>
                    <a:pt x="9233623" y="20790"/>
                  </a:lnTo>
                  <a:lnTo>
                    <a:pt x="9278259" y="32188"/>
                  </a:lnTo>
                  <a:lnTo>
                    <a:pt x="9321911" y="45924"/>
                  </a:lnTo>
                  <a:lnTo>
                    <a:pt x="9364505" y="61927"/>
                  </a:lnTo>
                  <a:lnTo>
                    <a:pt x="9405973" y="80125"/>
                  </a:lnTo>
                  <a:lnTo>
                    <a:pt x="9446242" y="100448"/>
                  </a:lnTo>
                  <a:lnTo>
                    <a:pt x="9485240" y="122824"/>
                  </a:lnTo>
                  <a:lnTo>
                    <a:pt x="9522898" y="147182"/>
                  </a:lnTo>
                  <a:lnTo>
                    <a:pt x="9559143" y="173450"/>
                  </a:lnTo>
                  <a:lnTo>
                    <a:pt x="9593905" y="201558"/>
                  </a:lnTo>
                  <a:lnTo>
                    <a:pt x="9627111" y="231435"/>
                  </a:lnTo>
                  <a:lnTo>
                    <a:pt x="9658692" y="263009"/>
                  </a:lnTo>
                  <a:lnTo>
                    <a:pt x="9688575" y="296209"/>
                  </a:lnTo>
                  <a:lnTo>
                    <a:pt x="9716690" y="330965"/>
                  </a:lnTo>
                  <a:lnTo>
                    <a:pt x="9742965" y="367204"/>
                  </a:lnTo>
                  <a:lnTo>
                    <a:pt x="9767329" y="404855"/>
                  </a:lnTo>
                  <a:lnTo>
                    <a:pt x="9789710" y="443848"/>
                  </a:lnTo>
                  <a:lnTo>
                    <a:pt x="9810038" y="484111"/>
                  </a:lnTo>
                  <a:lnTo>
                    <a:pt x="9828242" y="525574"/>
                  </a:lnTo>
                  <a:lnTo>
                    <a:pt x="9844249" y="568164"/>
                  </a:lnTo>
                  <a:lnTo>
                    <a:pt x="9857989" y="611811"/>
                  </a:lnTo>
                  <a:lnTo>
                    <a:pt x="9869391" y="656444"/>
                  </a:lnTo>
                  <a:lnTo>
                    <a:pt x="9878383" y="701991"/>
                  </a:lnTo>
                  <a:lnTo>
                    <a:pt x="9884894" y="748381"/>
                  </a:lnTo>
                  <a:lnTo>
                    <a:pt x="9888853" y="795543"/>
                  </a:lnTo>
                  <a:lnTo>
                    <a:pt x="9890188" y="843407"/>
                  </a:lnTo>
                  <a:lnTo>
                    <a:pt x="9890188" y="4217377"/>
                  </a:lnTo>
                  <a:lnTo>
                    <a:pt x="9888853" y="4265243"/>
                  </a:lnTo>
                  <a:lnTo>
                    <a:pt x="9884894" y="4312409"/>
                  </a:lnTo>
                  <a:lnTo>
                    <a:pt x="9878383" y="4358803"/>
                  </a:lnTo>
                  <a:lnTo>
                    <a:pt x="9869391" y="4404353"/>
                  </a:lnTo>
                  <a:lnTo>
                    <a:pt x="9857989" y="4448990"/>
                  </a:lnTo>
                  <a:lnTo>
                    <a:pt x="9844249" y="4492641"/>
                  </a:lnTo>
                  <a:lnTo>
                    <a:pt x="9828242" y="4535236"/>
                  </a:lnTo>
                  <a:lnTo>
                    <a:pt x="9810038" y="4576703"/>
                  </a:lnTo>
                  <a:lnTo>
                    <a:pt x="9789710" y="4616970"/>
                  </a:lnTo>
                  <a:lnTo>
                    <a:pt x="9767329" y="4655968"/>
                  </a:lnTo>
                  <a:lnTo>
                    <a:pt x="9742965" y="4693624"/>
                  </a:lnTo>
                  <a:lnTo>
                    <a:pt x="9716690" y="4729868"/>
                  </a:lnTo>
                  <a:lnTo>
                    <a:pt x="9688575" y="4764628"/>
                  </a:lnTo>
                  <a:lnTo>
                    <a:pt x="9658692" y="4797833"/>
                  </a:lnTo>
                  <a:lnTo>
                    <a:pt x="9627111" y="4829411"/>
                  </a:lnTo>
                  <a:lnTo>
                    <a:pt x="9593905" y="4859293"/>
                  </a:lnTo>
                  <a:lnTo>
                    <a:pt x="9559143" y="4887405"/>
                  </a:lnTo>
                  <a:lnTo>
                    <a:pt x="9522898" y="4913678"/>
                  </a:lnTo>
                  <a:lnTo>
                    <a:pt x="9485240" y="4938040"/>
                  </a:lnTo>
                  <a:lnTo>
                    <a:pt x="9446242" y="4960419"/>
                  </a:lnTo>
                  <a:lnTo>
                    <a:pt x="9405973" y="4980745"/>
                  </a:lnTo>
                  <a:lnTo>
                    <a:pt x="9364505" y="4998947"/>
                  </a:lnTo>
                  <a:lnTo>
                    <a:pt x="9321911" y="5014952"/>
                  </a:lnTo>
                  <a:lnTo>
                    <a:pt x="9278259" y="5028691"/>
                  </a:lnTo>
                  <a:lnTo>
                    <a:pt x="9233623" y="5040091"/>
                  </a:lnTo>
                  <a:lnTo>
                    <a:pt x="9188074" y="5049082"/>
                  </a:lnTo>
                  <a:lnTo>
                    <a:pt x="9141681" y="5055592"/>
                  </a:lnTo>
                  <a:lnTo>
                    <a:pt x="9094518" y="5059551"/>
                  </a:lnTo>
                  <a:lnTo>
                    <a:pt x="9046654" y="5060886"/>
                  </a:lnTo>
                  <a:lnTo>
                    <a:pt x="843470" y="5060886"/>
                  </a:lnTo>
                  <a:lnTo>
                    <a:pt x="795607" y="5059551"/>
                  </a:lnTo>
                  <a:lnTo>
                    <a:pt x="748444" y="5055592"/>
                  </a:lnTo>
                  <a:lnTo>
                    <a:pt x="702052" y="5049082"/>
                  </a:lnTo>
                  <a:lnTo>
                    <a:pt x="656504" y="5040091"/>
                  </a:lnTo>
                  <a:lnTo>
                    <a:pt x="611870" y="5028691"/>
                  </a:lnTo>
                  <a:lnTo>
                    <a:pt x="568220" y="5014952"/>
                  </a:lnTo>
                  <a:lnTo>
                    <a:pt x="525628" y="4998947"/>
                  </a:lnTo>
                  <a:lnTo>
                    <a:pt x="484163" y="4980745"/>
                  </a:lnTo>
                  <a:lnTo>
                    <a:pt x="443897" y="4960419"/>
                  </a:lnTo>
                  <a:lnTo>
                    <a:pt x="404901" y="4938040"/>
                  </a:lnTo>
                  <a:lnTo>
                    <a:pt x="367247" y="4913678"/>
                  </a:lnTo>
                  <a:lnTo>
                    <a:pt x="331004" y="4887405"/>
                  </a:lnTo>
                  <a:lnTo>
                    <a:pt x="296246" y="4859293"/>
                  </a:lnTo>
                  <a:lnTo>
                    <a:pt x="263043" y="4829411"/>
                  </a:lnTo>
                  <a:lnTo>
                    <a:pt x="231465" y="4797833"/>
                  </a:lnTo>
                  <a:lnTo>
                    <a:pt x="201585" y="4764628"/>
                  </a:lnTo>
                  <a:lnTo>
                    <a:pt x="173474" y="4729868"/>
                  </a:lnTo>
                  <a:lnTo>
                    <a:pt x="147202" y="4693624"/>
                  </a:lnTo>
                  <a:lnTo>
                    <a:pt x="122841" y="4655968"/>
                  </a:lnTo>
                  <a:lnTo>
                    <a:pt x="100463" y="4616970"/>
                  </a:lnTo>
                  <a:lnTo>
                    <a:pt x="80137" y="4576703"/>
                  </a:lnTo>
                  <a:lnTo>
                    <a:pt x="61936" y="4535236"/>
                  </a:lnTo>
                  <a:lnTo>
                    <a:pt x="45931" y="4492641"/>
                  </a:lnTo>
                  <a:lnTo>
                    <a:pt x="32193" y="4448990"/>
                  </a:lnTo>
                  <a:lnTo>
                    <a:pt x="20793" y="4404353"/>
                  </a:lnTo>
                  <a:lnTo>
                    <a:pt x="11803" y="4358803"/>
                  </a:lnTo>
                  <a:lnTo>
                    <a:pt x="5293" y="4312409"/>
                  </a:lnTo>
                  <a:lnTo>
                    <a:pt x="1335" y="4265243"/>
                  </a:lnTo>
                  <a:lnTo>
                    <a:pt x="0" y="4217377"/>
                  </a:lnTo>
                  <a:lnTo>
                    <a:pt x="0" y="843407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92758" y="1748361"/>
            <a:ext cx="9177020" cy="458406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71755" indent="-59690">
              <a:lnSpc>
                <a:spcPct val="100000"/>
              </a:lnSpc>
              <a:spcBef>
                <a:spcPts val="459"/>
              </a:spcBef>
              <a:buClr>
                <a:srgbClr val="001F5F"/>
              </a:buClr>
              <a:buSzPct val="45000"/>
              <a:buFont typeface="Symbol"/>
              <a:buChar char=""/>
              <a:tabLst>
                <a:tab pos="72390" algn="l"/>
              </a:tabLst>
            </a:pP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Методические</a:t>
            </a:r>
            <a:r>
              <a:rPr sz="20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рекомендации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Министерства</a:t>
            </a:r>
            <a:r>
              <a:rPr sz="2000" u="sng" spc="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просвещения</a:t>
            </a:r>
            <a:r>
              <a:rPr sz="2000" u="sng" spc="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РФ</a:t>
            </a:r>
            <a:r>
              <a:rPr sz="2000" u="sng" spc="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для</a:t>
            </a:r>
            <a:r>
              <a:rPr sz="2000" u="sng" spc="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педагогических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работников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по</a:t>
            </a:r>
            <a:r>
              <a:rPr sz="2000" u="sng" spc="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реализации</a:t>
            </a:r>
            <a:r>
              <a:rPr sz="2000" u="sng" spc="3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основной</a:t>
            </a:r>
            <a:r>
              <a:rPr sz="2000" u="sng" spc="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образовательной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программы </a:t>
            </a:r>
            <a:r>
              <a:rPr sz="20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дошкольного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образования</a:t>
            </a:r>
            <a:r>
              <a:rPr sz="20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в</a:t>
            </a:r>
            <a:r>
              <a:rPr sz="2000" u="sng" spc="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части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экономического </a:t>
            </a:r>
            <a:r>
              <a:rPr sz="20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воспитания</a:t>
            </a:r>
            <a:r>
              <a:rPr sz="2000" u="sng" spc="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дошкольников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М.:</a:t>
            </a: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2019</a:t>
            </a:r>
            <a:endParaRPr sz="2000" dirty="0">
              <a:latin typeface="Times New Roman"/>
              <a:cs typeface="Times New Roman"/>
            </a:endParaRPr>
          </a:p>
          <a:p>
            <a:pPr marL="71755" indent="-59690">
              <a:lnSpc>
                <a:spcPct val="100000"/>
              </a:lnSpc>
              <a:spcBef>
                <a:spcPts val="360"/>
              </a:spcBef>
              <a:buClr>
                <a:srgbClr val="001F5F"/>
              </a:buClr>
              <a:buSzPct val="45000"/>
              <a:buFont typeface="Symbol"/>
              <a:buChar char=""/>
              <a:tabLst>
                <a:tab pos="72390" algn="l"/>
              </a:tabLst>
            </a:pP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Образовательная 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программа</a:t>
            </a:r>
            <a:r>
              <a:rPr sz="20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«Азы</a:t>
            </a:r>
            <a:r>
              <a:rPr sz="2000" u="sng" spc="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финансовой</a:t>
            </a:r>
            <a:r>
              <a:rPr sz="2000" u="sng" spc="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культуры</a:t>
            </a:r>
            <a:r>
              <a:rPr sz="20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для</a:t>
            </a:r>
            <a:r>
              <a:rPr sz="2000" u="sng" spc="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дошкольников»: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пособие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для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воспитателей,</a:t>
            </a:r>
            <a:r>
              <a:rPr sz="2000" u="sng" spc="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методистов</a:t>
            </a:r>
            <a:r>
              <a:rPr sz="200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и</a:t>
            </a:r>
            <a:r>
              <a:rPr sz="20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руководителей</a:t>
            </a: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дошкольных</a:t>
            </a:r>
            <a:r>
              <a:rPr sz="20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учреждений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/Л.В. </a:t>
            </a: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Стахович,</a:t>
            </a:r>
            <a:r>
              <a:rPr sz="20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Е.В.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Семенкова, 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Л.Ю.</a:t>
            </a:r>
            <a:r>
              <a:rPr sz="20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Рыжановская.</a:t>
            </a:r>
            <a:r>
              <a:rPr sz="2000" u="sng" spc="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-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2-е</a:t>
            </a:r>
            <a:r>
              <a:rPr sz="20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изд.-</a:t>
            </a:r>
            <a:r>
              <a:rPr sz="20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М.:</a:t>
            </a: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ВИТА-ПРЕСС,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20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2019.</a:t>
            </a:r>
            <a:r>
              <a:rPr sz="2000" u="sng" spc="-4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-</a:t>
            </a:r>
            <a:r>
              <a:rPr sz="2000" u="sng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32</a:t>
            </a:r>
            <a:r>
              <a:rPr sz="2000" u="sng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0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с.</a:t>
            </a:r>
            <a:endParaRPr sz="2000" dirty="0">
              <a:latin typeface="Times New Roman"/>
              <a:cs typeface="Times New Roman"/>
            </a:endParaRPr>
          </a:p>
          <a:p>
            <a:pPr marL="71755" indent="-59690">
              <a:lnSpc>
                <a:spcPct val="100000"/>
              </a:lnSpc>
              <a:spcBef>
                <a:spcPts val="359"/>
              </a:spcBef>
              <a:buSzPct val="45000"/>
              <a:buFont typeface="Symbol"/>
              <a:buChar char=""/>
              <a:tabLst>
                <a:tab pos="72390" algn="l"/>
              </a:tabLst>
            </a:pP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Сборник</a:t>
            </a:r>
            <a:r>
              <a:rPr sz="2000" u="heavy" spc="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методических</a:t>
            </a:r>
            <a:r>
              <a:rPr sz="2000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разработок</a:t>
            </a:r>
            <a:r>
              <a:rPr sz="2000" u="heavy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«Сценарии</a:t>
            </a:r>
            <a:r>
              <a:rPr sz="2000" u="heavy" spc="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образовательных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игр</a:t>
            </a:r>
            <a:r>
              <a:rPr sz="2000" u="heavy" spc="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и</a:t>
            </a:r>
            <a:endParaRPr sz="2000" dirty="0">
              <a:latin typeface="Times New Roman"/>
              <a:cs typeface="Times New Roman"/>
            </a:endParaRPr>
          </a:p>
          <a:p>
            <a:pPr marL="12700" marR="602615">
              <a:lnSpc>
                <a:spcPts val="2760"/>
              </a:lnSpc>
              <a:spcBef>
                <a:spcPts val="150"/>
              </a:spcBef>
            </a:pPr>
            <a:r>
              <a:rPr sz="2000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образовательных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событий</a:t>
            </a:r>
            <a:r>
              <a:rPr sz="2000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2000" u="heavy" spc="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финансовой</a:t>
            </a:r>
            <a:r>
              <a:rPr sz="2000" u="heavy" spc="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грамотности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для детей</a:t>
            </a:r>
            <a:r>
              <a:rPr sz="2000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дошкольного </a:t>
            </a:r>
            <a:r>
              <a:rPr sz="2000" spc="-48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возраста»,2018г</a:t>
            </a:r>
            <a:endParaRPr sz="2000" dirty="0">
              <a:latin typeface="Times New Roman"/>
              <a:cs typeface="Times New Roman"/>
            </a:endParaRPr>
          </a:p>
          <a:p>
            <a:pPr marL="71755" indent="-59690">
              <a:lnSpc>
                <a:spcPct val="100000"/>
              </a:lnSpc>
              <a:spcBef>
                <a:spcPts val="210"/>
              </a:spcBef>
              <a:buSzPct val="45000"/>
              <a:buFont typeface="Symbol"/>
              <a:buChar char=""/>
              <a:tabLst>
                <a:tab pos="72390" algn="l"/>
              </a:tabLst>
            </a:pP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Сборник</a:t>
            </a:r>
            <a:r>
              <a:rPr sz="2000" u="heavy" spc="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методических</a:t>
            </a:r>
            <a:r>
              <a:rPr sz="2000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разработок</a:t>
            </a:r>
            <a:r>
              <a:rPr sz="2000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«Формирование</a:t>
            </a:r>
            <a:r>
              <a:rPr sz="2000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основ 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финансовой</a:t>
            </a:r>
            <a:r>
              <a:rPr sz="2000" u="heavy" spc="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грамотности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у 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детей</a:t>
            </a:r>
            <a:r>
              <a:rPr sz="2000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дошкольного</a:t>
            </a:r>
            <a:r>
              <a:rPr sz="2000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возраста.</a:t>
            </a:r>
            <a:r>
              <a:rPr sz="2000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Сценарии</a:t>
            </a:r>
            <a:r>
              <a:rPr sz="2000" u="heavy" spc="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образовательных</a:t>
            </a:r>
            <a:r>
              <a:rPr sz="2000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событий и занятий</a:t>
            </a:r>
            <a:r>
              <a:rPr sz="2000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для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детей</a:t>
            </a:r>
            <a:r>
              <a:rPr sz="2000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и их</a:t>
            </a:r>
            <a:r>
              <a:rPr sz="2000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родителей </a:t>
            </a: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в</a:t>
            </a:r>
            <a:r>
              <a:rPr sz="2000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ДОО»,2017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12" name="Без заголовка1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737" y="390658"/>
            <a:ext cx="1292982" cy="15054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smesh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581742" y="4992972"/>
            <a:ext cx="1339454" cy="13394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0599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32100" y="487426"/>
            <a:ext cx="6991350" cy="822325"/>
            <a:chOff x="2832100" y="487426"/>
            <a:chExt cx="6991350" cy="822325"/>
          </a:xfrm>
        </p:grpSpPr>
        <p:sp>
          <p:nvSpPr>
            <p:cNvPr id="3" name="object 3"/>
            <p:cNvSpPr/>
            <p:nvPr/>
          </p:nvSpPr>
          <p:spPr>
            <a:xfrm>
              <a:off x="2838450" y="493776"/>
              <a:ext cx="6978650" cy="809625"/>
            </a:xfrm>
            <a:custGeom>
              <a:avLst/>
              <a:gdLst/>
              <a:ahLst/>
              <a:cxnLst/>
              <a:rect l="l" t="t" r="r" b="b"/>
              <a:pathLst>
                <a:path w="6978650" h="809625">
                  <a:moveTo>
                    <a:pt x="6843649" y="0"/>
                  </a:moveTo>
                  <a:lnTo>
                    <a:pt x="135000" y="0"/>
                  </a:lnTo>
                  <a:lnTo>
                    <a:pt x="92334" y="6870"/>
                  </a:lnTo>
                  <a:lnTo>
                    <a:pt x="55275" y="26005"/>
                  </a:lnTo>
                  <a:lnTo>
                    <a:pt x="26050" y="55193"/>
                  </a:lnTo>
                  <a:lnTo>
                    <a:pt x="6883" y="92220"/>
                  </a:lnTo>
                  <a:lnTo>
                    <a:pt x="0" y="134874"/>
                  </a:lnTo>
                  <a:lnTo>
                    <a:pt x="0" y="674624"/>
                  </a:lnTo>
                  <a:lnTo>
                    <a:pt x="6883" y="717290"/>
                  </a:lnTo>
                  <a:lnTo>
                    <a:pt x="26050" y="754349"/>
                  </a:lnTo>
                  <a:lnTo>
                    <a:pt x="55275" y="783574"/>
                  </a:lnTo>
                  <a:lnTo>
                    <a:pt x="92334" y="802741"/>
                  </a:lnTo>
                  <a:lnTo>
                    <a:pt x="135000" y="809625"/>
                  </a:lnTo>
                  <a:lnTo>
                    <a:pt x="6843649" y="809625"/>
                  </a:lnTo>
                  <a:lnTo>
                    <a:pt x="6886315" y="802741"/>
                  </a:lnTo>
                  <a:lnTo>
                    <a:pt x="6923374" y="783574"/>
                  </a:lnTo>
                  <a:lnTo>
                    <a:pt x="6952599" y="754349"/>
                  </a:lnTo>
                  <a:lnTo>
                    <a:pt x="6971766" y="717290"/>
                  </a:lnTo>
                  <a:lnTo>
                    <a:pt x="6978650" y="674624"/>
                  </a:lnTo>
                  <a:lnTo>
                    <a:pt x="6978650" y="134874"/>
                  </a:lnTo>
                  <a:lnTo>
                    <a:pt x="6971766" y="92220"/>
                  </a:lnTo>
                  <a:lnTo>
                    <a:pt x="6952599" y="55193"/>
                  </a:lnTo>
                  <a:lnTo>
                    <a:pt x="6923374" y="26005"/>
                  </a:lnTo>
                  <a:lnTo>
                    <a:pt x="6886315" y="6870"/>
                  </a:lnTo>
                  <a:lnTo>
                    <a:pt x="6843649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838450" y="493776"/>
              <a:ext cx="6978650" cy="809625"/>
            </a:xfrm>
            <a:custGeom>
              <a:avLst/>
              <a:gdLst/>
              <a:ahLst/>
              <a:cxnLst/>
              <a:rect l="l" t="t" r="r" b="b"/>
              <a:pathLst>
                <a:path w="6978650" h="809625">
                  <a:moveTo>
                    <a:pt x="0" y="134874"/>
                  </a:moveTo>
                  <a:lnTo>
                    <a:pt x="6883" y="92220"/>
                  </a:lnTo>
                  <a:lnTo>
                    <a:pt x="26050" y="55193"/>
                  </a:lnTo>
                  <a:lnTo>
                    <a:pt x="55275" y="26005"/>
                  </a:lnTo>
                  <a:lnTo>
                    <a:pt x="92334" y="6870"/>
                  </a:lnTo>
                  <a:lnTo>
                    <a:pt x="135000" y="0"/>
                  </a:lnTo>
                  <a:lnTo>
                    <a:pt x="6843649" y="0"/>
                  </a:lnTo>
                  <a:lnTo>
                    <a:pt x="6886315" y="6870"/>
                  </a:lnTo>
                  <a:lnTo>
                    <a:pt x="6923374" y="26005"/>
                  </a:lnTo>
                  <a:lnTo>
                    <a:pt x="6952599" y="55193"/>
                  </a:lnTo>
                  <a:lnTo>
                    <a:pt x="6971766" y="92220"/>
                  </a:lnTo>
                  <a:lnTo>
                    <a:pt x="6978650" y="134874"/>
                  </a:lnTo>
                  <a:lnTo>
                    <a:pt x="6978650" y="674624"/>
                  </a:lnTo>
                  <a:lnTo>
                    <a:pt x="6971766" y="717290"/>
                  </a:lnTo>
                  <a:lnTo>
                    <a:pt x="6952599" y="754349"/>
                  </a:lnTo>
                  <a:lnTo>
                    <a:pt x="6923374" y="783574"/>
                  </a:lnTo>
                  <a:lnTo>
                    <a:pt x="6886315" y="802741"/>
                  </a:lnTo>
                  <a:lnTo>
                    <a:pt x="6843649" y="809625"/>
                  </a:lnTo>
                  <a:lnTo>
                    <a:pt x="135000" y="809625"/>
                  </a:lnTo>
                  <a:lnTo>
                    <a:pt x="92334" y="802741"/>
                  </a:lnTo>
                  <a:lnTo>
                    <a:pt x="55275" y="783574"/>
                  </a:lnTo>
                  <a:lnTo>
                    <a:pt x="26050" y="754349"/>
                  </a:lnTo>
                  <a:lnTo>
                    <a:pt x="6883" y="717290"/>
                  </a:lnTo>
                  <a:lnTo>
                    <a:pt x="0" y="674624"/>
                  </a:lnTo>
                  <a:lnTo>
                    <a:pt x="0" y="134874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57322" y="654253"/>
            <a:ext cx="4730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001F5F"/>
                </a:solidFill>
              </a:rPr>
              <a:t>Ссылки </a:t>
            </a:r>
            <a:r>
              <a:rPr sz="2800" spc="-5" dirty="0">
                <a:solidFill>
                  <a:srgbClr val="001F5F"/>
                </a:solidFill>
              </a:rPr>
              <a:t>на</a:t>
            </a:r>
            <a:r>
              <a:rPr sz="2800" spc="5" dirty="0">
                <a:solidFill>
                  <a:srgbClr val="001F5F"/>
                </a:solidFill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интернет-</a:t>
            </a:r>
            <a:r>
              <a:rPr sz="2800" spc="-10" dirty="0">
                <a:solidFill>
                  <a:srgbClr val="001F5F"/>
                </a:solidFill>
              </a:rPr>
              <a:t>ресурсы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19162" y="1590675"/>
            <a:ext cx="10448925" cy="5110480"/>
            <a:chOff x="919162" y="1590675"/>
            <a:chExt cx="10448925" cy="5110480"/>
          </a:xfrm>
        </p:grpSpPr>
        <p:sp>
          <p:nvSpPr>
            <p:cNvPr id="7" name="object 7"/>
            <p:cNvSpPr/>
            <p:nvPr/>
          </p:nvSpPr>
          <p:spPr>
            <a:xfrm>
              <a:off x="925512" y="1597025"/>
              <a:ext cx="10436225" cy="5097780"/>
            </a:xfrm>
            <a:custGeom>
              <a:avLst/>
              <a:gdLst/>
              <a:ahLst/>
              <a:cxnLst/>
              <a:rect l="l" t="t" r="r" b="b"/>
              <a:pathLst>
                <a:path w="10436225" h="5097780">
                  <a:moveTo>
                    <a:pt x="9586658" y="0"/>
                  </a:moveTo>
                  <a:lnTo>
                    <a:pt x="849566" y="0"/>
                  </a:lnTo>
                  <a:lnTo>
                    <a:pt x="801363" y="1344"/>
                  </a:lnTo>
                  <a:lnTo>
                    <a:pt x="753864" y="5331"/>
                  </a:lnTo>
                  <a:lnTo>
                    <a:pt x="707142" y="11888"/>
                  </a:lnTo>
                  <a:lnTo>
                    <a:pt x="661269" y="20944"/>
                  </a:lnTo>
                  <a:lnTo>
                    <a:pt x="616315" y="32426"/>
                  </a:lnTo>
                  <a:lnTo>
                    <a:pt x="572352" y="46264"/>
                  </a:lnTo>
                  <a:lnTo>
                    <a:pt x="529454" y="62385"/>
                  </a:lnTo>
                  <a:lnTo>
                    <a:pt x="487690" y="80718"/>
                  </a:lnTo>
                  <a:lnTo>
                    <a:pt x="447134" y="101191"/>
                  </a:lnTo>
                  <a:lnTo>
                    <a:pt x="407856" y="123732"/>
                  </a:lnTo>
                  <a:lnTo>
                    <a:pt x="369929" y="148270"/>
                  </a:lnTo>
                  <a:lnTo>
                    <a:pt x="333424" y="174732"/>
                  </a:lnTo>
                  <a:lnTo>
                    <a:pt x="298414" y="203048"/>
                  </a:lnTo>
                  <a:lnTo>
                    <a:pt x="264969" y="233146"/>
                  </a:lnTo>
                  <a:lnTo>
                    <a:pt x="233162" y="264953"/>
                  </a:lnTo>
                  <a:lnTo>
                    <a:pt x="203064" y="298398"/>
                  </a:lnTo>
                  <a:lnTo>
                    <a:pt x="174747" y="333410"/>
                  </a:lnTo>
                  <a:lnTo>
                    <a:pt x="148283" y="369916"/>
                  </a:lnTo>
                  <a:lnTo>
                    <a:pt x="123744" y="407846"/>
                  </a:lnTo>
                  <a:lnTo>
                    <a:pt x="101202" y="447127"/>
                  </a:lnTo>
                  <a:lnTo>
                    <a:pt x="80727" y="487687"/>
                  </a:lnTo>
                  <a:lnTo>
                    <a:pt x="62393" y="529455"/>
                  </a:lnTo>
                  <a:lnTo>
                    <a:pt x="46270" y="572359"/>
                  </a:lnTo>
                  <a:lnTo>
                    <a:pt x="32431" y="616328"/>
                  </a:lnTo>
                  <a:lnTo>
                    <a:pt x="20947" y="661290"/>
                  </a:lnTo>
                  <a:lnTo>
                    <a:pt x="11890" y="707172"/>
                  </a:lnTo>
                  <a:lnTo>
                    <a:pt x="5332" y="753904"/>
                  </a:lnTo>
                  <a:lnTo>
                    <a:pt x="1345" y="801414"/>
                  </a:lnTo>
                  <a:lnTo>
                    <a:pt x="0" y="849629"/>
                  </a:lnTo>
                  <a:lnTo>
                    <a:pt x="0" y="4247870"/>
                  </a:lnTo>
                  <a:lnTo>
                    <a:pt x="1345" y="4296081"/>
                  </a:lnTo>
                  <a:lnTo>
                    <a:pt x="5332" y="4343586"/>
                  </a:lnTo>
                  <a:lnTo>
                    <a:pt x="11890" y="4390313"/>
                  </a:lnTo>
                  <a:lnTo>
                    <a:pt x="20947" y="4436192"/>
                  </a:lnTo>
                  <a:lnTo>
                    <a:pt x="32431" y="4481150"/>
                  </a:lnTo>
                  <a:lnTo>
                    <a:pt x="46270" y="4525116"/>
                  </a:lnTo>
                  <a:lnTo>
                    <a:pt x="62393" y="4568018"/>
                  </a:lnTo>
                  <a:lnTo>
                    <a:pt x="80727" y="4609784"/>
                  </a:lnTo>
                  <a:lnTo>
                    <a:pt x="101202" y="4650342"/>
                  </a:lnTo>
                  <a:lnTo>
                    <a:pt x="123744" y="4689621"/>
                  </a:lnTo>
                  <a:lnTo>
                    <a:pt x="148283" y="4727549"/>
                  </a:lnTo>
                  <a:lnTo>
                    <a:pt x="174747" y="4764054"/>
                  </a:lnTo>
                  <a:lnTo>
                    <a:pt x="203064" y="4799064"/>
                  </a:lnTo>
                  <a:lnTo>
                    <a:pt x="233162" y="4832509"/>
                  </a:lnTo>
                  <a:lnTo>
                    <a:pt x="264969" y="4864315"/>
                  </a:lnTo>
                  <a:lnTo>
                    <a:pt x="298414" y="4894412"/>
                  </a:lnTo>
                  <a:lnTo>
                    <a:pt x="333424" y="4922728"/>
                  </a:lnTo>
                  <a:lnTo>
                    <a:pt x="369929" y="4949190"/>
                  </a:lnTo>
                  <a:lnTo>
                    <a:pt x="407856" y="4973728"/>
                  </a:lnTo>
                  <a:lnTo>
                    <a:pt x="447134" y="4996269"/>
                  </a:lnTo>
                  <a:lnTo>
                    <a:pt x="487690" y="5016742"/>
                  </a:lnTo>
                  <a:lnTo>
                    <a:pt x="529454" y="5035075"/>
                  </a:lnTo>
                  <a:lnTo>
                    <a:pt x="572352" y="5051196"/>
                  </a:lnTo>
                  <a:lnTo>
                    <a:pt x="616315" y="5065034"/>
                  </a:lnTo>
                  <a:lnTo>
                    <a:pt x="661269" y="5076517"/>
                  </a:lnTo>
                  <a:lnTo>
                    <a:pt x="707142" y="5085573"/>
                  </a:lnTo>
                  <a:lnTo>
                    <a:pt x="753864" y="5092130"/>
                  </a:lnTo>
                  <a:lnTo>
                    <a:pt x="801363" y="5096117"/>
                  </a:lnTo>
                  <a:lnTo>
                    <a:pt x="849566" y="5097462"/>
                  </a:lnTo>
                  <a:lnTo>
                    <a:pt x="9586658" y="5097462"/>
                  </a:lnTo>
                  <a:lnTo>
                    <a:pt x="9634861" y="5096117"/>
                  </a:lnTo>
                  <a:lnTo>
                    <a:pt x="9682359" y="5092130"/>
                  </a:lnTo>
                  <a:lnTo>
                    <a:pt x="9729080" y="5085573"/>
                  </a:lnTo>
                  <a:lnTo>
                    <a:pt x="9774952" y="5076517"/>
                  </a:lnTo>
                  <a:lnTo>
                    <a:pt x="9819904" y="5065034"/>
                  </a:lnTo>
                  <a:lnTo>
                    <a:pt x="9863865" y="5051196"/>
                  </a:lnTo>
                  <a:lnTo>
                    <a:pt x="9906761" y="5035075"/>
                  </a:lnTo>
                  <a:lnTo>
                    <a:pt x="9948522" y="5016742"/>
                  </a:lnTo>
                  <a:lnTo>
                    <a:pt x="9989076" y="4996269"/>
                  </a:lnTo>
                  <a:lnTo>
                    <a:pt x="10028350" y="4973728"/>
                  </a:lnTo>
                  <a:lnTo>
                    <a:pt x="10066274" y="4949190"/>
                  </a:lnTo>
                  <a:lnTo>
                    <a:pt x="10102776" y="4922728"/>
                  </a:lnTo>
                  <a:lnTo>
                    <a:pt x="10137784" y="4894412"/>
                  </a:lnTo>
                  <a:lnTo>
                    <a:pt x="10171225" y="4864315"/>
                  </a:lnTo>
                  <a:lnTo>
                    <a:pt x="10203029" y="4832509"/>
                  </a:lnTo>
                  <a:lnTo>
                    <a:pt x="10233124" y="4799064"/>
                  </a:lnTo>
                  <a:lnTo>
                    <a:pt x="10261437" y="4764054"/>
                  </a:lnTo>
                  <a:lnTo>
                    <a:pt x="10287898" y="4727549"/>
                  </a:lnTo>
                  <a:lnTo>
                    <a:pt x="10312434" y="4689621"/>
                  </a:lnTo>
                  <a:lnTo>
                    <a:pt x="10334974" y="4650342"/>
                  </a:lnTo>
                  <a:lnTo>
                    <a:pt x="10355445" y="4609784"/>
                  </a:lnTo>
                  <a:lnTo>
                    <a:pt x="10373777" y="4568018"/>
                  </a:lnTo>
                  <a:lnTo>
                    <a:pt x="10389898" y="4525116"/>
                  </a:lnTo>
                  <a:lnTo>
                    <a:pt x="10403735" y="4481150"/>
                  </a:lnTo>
                  <a:lnTo>
                    <a:pt x="10415217" y="4436192"/>
                  </a:lnTo>
                  <a:lnTo>
                    <a:pt x="10424272" y="4390313"/>
                  </a:lnTo>
                  <a:lnTo>
                    <a:pt x="10430829" y="4343586"/>
                  </a:lnTo>
                  <a:lnTo>
                    <a:pt x="10434816" y="4296081"/>
                  </a:lnTo>
                  <a:lnTo>
                    <a:pt x="10436161" y="4247870"/>
                  </a:lnTo>
                  <a:lnTo>
                    <a:pt x="10436161" y="849629"/>
                  </a:lnTo>
                  <a:lnTo>
                    <a:pt x="10434816" y="801414"/>
                  </a:lnTo>
                  <a:lnTo>
                    <a:pt x="10430829" y="753904"/>
                  </a:lnTo>
                  <a:lnTo>
                    <a:pt x="10424272" y="707172"/>
                  </a:lnTo>
                  <a:lnTo>
                    <a:pt x="10415217" y="661290"/>
                  </a:lnTo>
                  <a:lnTo>
                    <a:pt x="10403735" y="616328"/>
                  </a:lnTo>
                  <a:lnTo>
                    <a:pt x="10389898" y="572359"/>
                  </a:lnTo>
                  <a:lnTo>
                    <a:pt x="10373777" y="529455"/>
                  </a:lnTo>
                  <a:lnTo>
                    <a:pt x="10355445" y="487687"/>
                  </a:lnTo>
                  <a:lnTo>
                    <a:pt x="10334974" y="447127"/>
                  </a:lnTo>
                  <a:lnTo>
                    <a:pt x="10312434" y="407846"/>
                  </a:lnTo>
                  <a:lnTo>
                    <a:pt x="10287898" y="369916"/>
                  </a:lnTo>
                  <a:lnTo>
                    <a:pt x="10261437" y="333410"/>
                  </a:lnTo>
                  <a:lnTo>
                    <a:pt x="10233124" y="298398"/>
                  </a:lnTo>
                  <a:lnTo>
                    <a:pt x="10203029" y="264953"/>
                  </a:lnTo>
                  <a:lnTo>
                    <a:pt x="10171225" y="233146"/>
                  </a:lnTo>
                  <a:lnTo>
                    <a:pt x="10137784" y="203048"/>
                  </a:lnTo>
                  <a:lnTo>
                    <a:pt x="10102776" y="174732"/>
                  </a:lnTo>
                  <a:lnTo>
                    <a:pt x="10066274" y="148270"/>
                  </a:lnTo>
                  <a:lnTo>
                    <a:pt x="10028350" y="123732"/>
                  </a:lnTo>
                  <a:lnTo>
                    <a:pt x="9989076" y="101191"/>
                  </a:lnTo>
                  <a:lnTo>
                    <a:pt x="9948522" y="80718"/>
                  </a:lnTo>
                  <a:lnTo>
                    <a:pt x="9906761" y="62385"/>
                  </a:lnTo>
                  <a:lnTo>
                    <a:pt x="9863865" y="46264"/>
                  </a:lnTo>
                  <a:lnTo>
                    <a:pt x="9819904" y="32426"/>
                  </a:lnTo>
                  <a:lnTo>
                    <a:pt x="9774952" y="20944"/>
                  </a:lnTo>
                  <a:lnTo>
                    <a:pt x="9729080" y="11888"/>
                  </a:lnTo>
                  <a:lnTo>
                    <a:pt x="9682359" y="5331"/>
                  </a:lnTo>
                  <a:lnTo>
                    <a:pt x="9634861" y="1344"/>
                  </a:lnTo>
                  <a:lnTo>
                    <a:pt x="9586658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25512" y="1597025"/>
              <a:ext cx="10436225" cy="5097780"/>
            </a:xfrm>
            <a:custGeom>
              <a:avLst/>
              <a:gdLst/>
              <a:ahLst/>
              <a:cxnLst/>
              <a:rect l="l" t="t" r="r" b="b"/>
              <a:pathLst>
                <a:path w="10436225" h="5097780">
                  <a:moveTo>
                    <a:pt x="0" y="849629"/>
                  </a:moveTo>
                  <a:lnTo>
                    <a:pt x="1345" y="801414"/>
                  </a:lnTo>
                  <a:lnTo>
                    <a:pt x="5332" y="753904"/>
                  </a:lnTo>
                  <a:lnTo>
                    <a:pt x="11890" y="707172"/>
                  </a:lnTo>
                  <a:lnTo>
                    <a:pt x="20947" y="661290"/>
                  </a:lnTo>
                  <a:lnTo>
                    <a:pt x="32431" y="616328"/>
                  </a:lnTo>
                  <a:lnTo>
                    <a:pt x="46270" y="572359"/>
                  </a:lnTo>
                  <a:lnTo>
                    <a:pt x="62393" y="529455"/>
                  </a:lnTo>
                  <a:lnTo>
                    <a:pt x="80727" y="487687"/>
                  </a:lnTo>
                  <a:lnTo>
                    <a:pt x="101202" y="447127"/>
                  </a:lnTo>
                  <a:lnTo>
                    <a:pt x="123744" y="407846"/>
                  </a:lnTo>
                  <a:lnTo>
                    <a:pt x="148283" y="369916"/>
                  </a:lnTo>
                  <a:lnTo>
                    <a:pt x="174747" y="333410"/>
                  </a:lnTo>
                  <a:lnTo>
                    <a:pt x="203064" y="298398"/>
                  </a:lnTo>
                  <a:lnTo>
                    <a:pt x="233162" y="264953"/>
                  </a:lnTo>
                  <a:lnTo>
                    <a:pt x="264969" y="233146"/>
                  </a:lnTo>
                  <a:lnTo>
                    <a:pt x="298414" y="203048"/>
                  </a:lnTo>
                  <a:lnTo>
                    <a:pt x="333424" y="174732"/>
                  </a:lnTo>
                  <a:lnTo>
                    <a:pt x="369929" y="148270"/>
                  </a:lnTo>
                  <a:lnTo>
                    <a:pt x="407856" y="123732"/>
                  </a:lnTo>
                  <a:lnTo>
                    <a:pt x="447134" y="101191"/>
                  </a:lnTo>
                  <a:lnTo>
                    <a:pt x="487690" y="80718"/>
                  </a:lnTo>
                  <a:lnTo>
                    <a:pt x="529454" y="62385"/>
                  </a:lnTo>
                  <a:lnTo>
                    <a:pt x="572352" y="46264"/>
                  </a:lnTo>
                  <a:lnTo>
                    <a:pt x="616315" y="32426"/>
                  </a:lnTo>
                  <a:lnTo>
                    <a:pt x="661269" y="20944"/>
                  </a:lnTo>
                  <a:lnTo>
                    <a:pt x="707142" y="11888"/>
                  </a:lnTo>
                  <a:lnTo>
                    <a:pt x="753864" y="5331"/>
                  </a:lnTo>
                  <a:lnTo>
                    <a:pt x="801363" y="1344"/>
                  </a:lnTo>
                  <a:lnTo>
                    <a:pt x="849566" y="0"/>
                  </a:lnTo>
                  <a:lnTo>
                    <a:pt x="9586658" y="0"/>
                  </a:lnTo>
                  <a:lnTo>
                    <a:pt x="9634861" y="1344"/>
                  </a:lnTo>
                  <a:lnTo>
                    <a:pt x="9682359" y="5331"/>
                  </a:lnTo>
                  <a:lnTo>
                    <a:pt x="9729080" y="11888"/>
                  </a:lnTo>
                  <a:lnTo>
                    <a:pt x="9774952" y="20944"/>
                  </a:lnTo>
                  <a:lnTo>
                    <a:pt x="9819904" y="32426"/>
                  </a:lnTo>
                  <a:lnTo>
                    <a:pt x="9863865" y="46264"/>
                  </a:lnTo>
                  <a:lnTo>
                    <a:pt x="9906761" y="62385"/>
                  </a:lnTo>
                  <a:lnTo>
                    <a:pt x="9948522" y="80718"/>
                  </a:lnTo>
                  <a:lnTo>
                    <a:pt x="9989076" y="101191"/>
                  </a:lnTo>
                  <a:lnTo>
                    <a:pt x="10028350" y="123732"/>
                  </a:lnTo>
                  <a:lnTo>
                    <a:pt x="10066274" y="148270"/>
                  </a:lnTo>
                  <a:lnTo>
                    <a:pt x="10102776" y="174732"/>
                  </a:lnTo>
                  <a:lnTo>
                    <a:pt x="10137784" y="203048"/>
                  </a:lnTo>
                  <a:lnTo>
                    <a:pt x="10171225" y="233146"/>
                  </a:lnTo>
                  <a:lnTo>
                    <a:pt x="10203029" y="264953"/>
                  </a:lnTo>
                  <a:lnTo>
                    <a:pt x="10233124" y="298398"/>
                  </a:lnTo>
                  <a:lnTo>
                    <a:pt x="10261437" y="333410"/>
                  </a:lnTo>
                  <a:lnTo>
                    <a:pt x="10287898" y="369916"/>
                  </a:lnTo>
                  <a:lnTo>
                    <a:pt x="10312434" y="407846"/>
                  </a:lnTo>
                  <a:lnTo>
                    <a:pt x="10334974" y="447127"/>
                  </a:lnTo>
                  <a:lnTo>
                    <a:pt x="10355445" y="487687"/>
                  </a:lnTo>
                  <a:lnTo>
                    <a:pt x="10373777" y="529455"/>
                  </a:lnTo>
                  <a:lnTo>
                    <a:pt x="10389898" y="572359"/>
                  </a:lnTo>
                  <a:lnTo>
                    <a:pt x="10403735" y="616328"/>
                  </a:lnTo>
                  <a:lnTo>
                    <a:pt x="10415217" y="661290"/>
                  </a:lnTo>
                  <a:lnTo>
                    <a:pt x="10424272" y="707172"/>
                  </a:lnTo>
                  <a:lnTo>
                    <a:pt x="10430829" y="753904"/>
                  </a:lnTo>
                  <a:lnTo>
                    <a:pt x="10434816" y="801414"/>
                  </a:lnTo>
                  <a:lnTo>
                    <a:pt x="10436161" y="849629"/>
                  </a:lnTo>
                  <a:lnTo>
                    <a:pt x="10436161" y="4247870"/>
                  </a:lnTo>
                  <a:lnTo>
                    <a:pt x="10434816" y="4296081"/>
                  </a:lnTo>
                  <a:lnTo>
                    <a:pt x="10430829" y="4343586"/>
                  </a:lnTo>
                  <a:lnTo>
                    <a:pt x="10424272" y="4390313"/>
                  </a:lnTo>
                  <a:lnTo>
                    <a:pt x="10415217" y="4436192"/>
                  </a:lnTo>
                  <a:lnTo>
                    <a:pt x="10403735" y="4481150"/>
                  </a:lnTo>
                  <a:lnTo>
                    <a:pt x="10389898" y="4525116"/>
                  </a:lnTo>
                  <a:lnTo>
                    <a:pt x="10373777" y="4568018"/>
                  </a:lnTo>
                  <a:lnTo>
                    <a:pt x="10355445" y="4609784"/>
                  </a:lnTo>
                  <a:lnTo>
                    <a:pt x="10334974" y="4650342"/>
                  </a:lnTo>
                  <a:lnTo>
                    <a:pt x="10312434" y="4689621"/>
                  </a:lnTo>
                  <a:lnTo>
                    <a:pt x="10287898" y="4727549"/>
                  </a:lnTo>
                  <a:lnTo>
                    <a:pt x="10261437" y="4764054"/>
                  </a:lnTo>
                  <a:lnTo>
                    <a:pt x="10233124" y="4799064"/>
                  </a:lnTo>
                  <a:lnTo>
                    <a:pt x="10203029" y="4832509"/>
                  </a:lnTo>
                  <a:lnTo>
                    <a:pt x="10171225" y="4864315"/>
                  </a:lnTo>
                  <a:lnTo>
                    <a:pt x="10137784" y="4894412"/>
                  </a:lnTo>
                  <a:lnTo>
                    <a:pt x="10102776" y="4922728"/>
                  </a:lnTo>
                  <a:lnTo>
                    <a:pt x="10066274" y="4949190"/>
                  </a:lnTo>
                  <a:lnTo>
                    <a:pt x="10028350" y="4973728"/>
                  </a:lnTo>
                  <a:lnTo>
                    <a:pt x="9989076" y="4996269"/>
                  </a:lnTo>
                  <a:lnTo>
                    <a:pt x="9948522" y="5016742"/>
                  </a:lnTo>
                  <a:lnTo>
                    <a:pt x="9906761" y="5035075"/>
                  </a:lnTo>
                  <a:lnTo>
                    <a:pt x="9863865" y="5051196"/>
                  </a:lnTo>
                  <a:lnTo>
                    <a:pt x="9819904" y="5065034"/>
                  </a:lnTo>
                  <a:lnTo>
                    <a:pt x="9774952" y="5076517"/>
                  </a:lnTo>
                  <a:lnTo>
                    <a:pt x="9729080" y="5085573"/>
                  </a:lnTo>
                  <a:lnTo>
                    <a:pt x="9682359" y="5092130"/>
                  </a:lnTo>
                  <a:lnTo>
                    <a:pt x="9634861" y="5096117"/>
                  </a:lnTo>
                  <a:lnTo>
                    <a:pt x="9586658" y="5097462"/>
                  </a:lnTo>
                  <a:lnTo>
                    <a:pt x="849566" y="5097462"/>
                  </a:lnTo>
                  <a:lnTo>
                    <a:pt x="801363" y="5096117"/>
                  </a:lnTo>
                  <a:lnTo>
                    <a:pt x="753864" y="5092130"/>
                  </a:lnTo>
                  <a:lnTo>
                    <a:pt x="707142" y="5085573"/>
                  </a:lnTo>
                  <a:lnTo>
                    <a:pt x="661269" y="5076517"/>
                  </a:lnTo>
                  <a:lnTo>
                    <a:pt x="616315" y="5065034"/>
                  </a:lnTo>
                  <a:lnTo>
                    <a:pt x="572352" y="5051196"/>
                  </a:lnTo>
                  <a:lnTo>
                    <a:pt x="529454" y="5035075"/>
                  </a:lnTo>
                  <a:lnTo>
                    <a:pt x="487690" y="5016742"/>
                  </a:lnTo>
                  <a:lnTo>
                    <a:pt x="447134" y="4996269"/>
                  </a:lnTo>
                  <a:lnTo>
                    <a:pt x="407856" y="4973728"/>
                  </a:lnTo>
                  <a:lnTo>
                    <a:pt x="369929" y="4949190"/>
                  </a:lnTo>
                  <a:lnTo>
                    <a:pt x="333424" y="4922728"/>
                  </a:lnTo>
                  <a:lnTo>
                    <a:pt x="298414" y="4894412"/>
                  </a:lnTo>
                  <a:lnTo>
                    <a:pt x="264969" y="4864315"/>
                  </a:lnTo>
                  <a:lnTo>
                    <a:pt x="233162" y="4832509"/>
                  </a:lnTo>
                  <a:lnTo>
                    <a:pt x="203064" y="4799064"/>
                  </a:lnTo>
                  <a:lnTo>
                    <a:pt x="174747" y="4764054"/>
                  </a:lnTo>
                  <a:lnTo>
                    <a:pt x="148283" y="4727549"/>
                  </a:lnTo>
                  <a:lnTo>
                    <a:pt x="123744" y="4689621"/>
                  </a:lnTo>
                  <a:lnTo>
                    <a:pt x="101202" y="4650342"/>
                  </a:lnTo>
                  <a:lnTo>
                    <a:pt x="80727" y="4609784"/>
                  </a:lnTo>
                  <a:lnTo>
                    <a:pt x="62393" y="4568018"/>
                  </a:lnTo>
                  <a:lnTo>
                    <a:pt x="46270" y="4525116"/>
                  </a:lnTo>
                  <a:lnTo>
                    <a:pt x="32431" y="4481150"/>
                  </a:lnTo>
                  <a:lnTo>
                    <a:pt x="20947" y="4436192"/>
                  </a:lnTo>
                  <a:lnTo>
                    <a:pt x="11890" y="4390313"/>
                  </a:lnTo>
                  <a:lnTo>
                    <a:pt x="5332" y="4343586"/>
                  </a:lnTo>
                  <a:lnTo>
                    <a:pt x="1345" y="4296081"/>
                  </a:lnTo>
                  <a:lnTo>
                    <a:pt x="0" y="4247870"/>
                  </a:lnTo>
                  <a:lnTo>
                    <a:pt x="0" y="849629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253134" y="1704187"/>
            <a:ext cx="9471660" cy="4889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19905">
              <a:lnSpc>
                <a:spcPct val="156500"/>
              </a:lnSpc>
              <a:spcBef>
                <a:spcPts val="100"/>
              </a:spcBef>
            </a:pPr>
            <a:r>
              <a:rPr sz="2000" spc="-20" dirty="0">
                <a:solidFill>
                  <a:srgbClr val="001F5F"/>
                </a:solidFill>
                <a:latin typeface="Times New Roman"/>
                <a:cs typeface="Times New Roman"/>
                <a:hlinkClick r:id="rId2"/>
              </a:rPr>
              <a:t>www.cbr.ru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— официальный 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сайт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Банка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России </a:t>
            </a:r>
            <a:r>
              <a:rPr sz="2000" spc="-4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  <a:hlinkClick r:id="rId3"/>
              </a:rPr>
              <a:t>fingramota@cbr.ru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https://fincult.info/prepodavanie/base/</a:t>
            </a:r>
            <a:r>
              <a:rPr sz="2000" spc="-35" dirty="0">
                <a:solidFill>
                  <a:srgbClr val="0462C1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сайт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Банка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России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0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финансовой</a:t>
            </a:r>
            <a:r>
              <a:rPr sz="2000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грамотности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«Финансовая</a:t>
            </a:r>
            <a:r>
              <a:rPr sz="20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культура»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14999"/>
              </a:lnSpc>
              <a:spcBef>
                <a:spcPts val="1010"/>
              </a:spcBef>
            </a:pP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минобрнауки.рф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— официальный</a:t>
            </a:r>
            <a:r>
              <a:rPr sz="20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сайт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Министерства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Times New Roman"/>
                <a:cs typeface="Times New Roman"/>
              </a:rPr>
              <a:t>науки</a:t>
            </a:r>
            <a:r>
              <a:rPr sz="2000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Российской </a:t>
            </a:r>
            <a:r>
              <a:rPr sz="2000" spc="-48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Федерации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https://vashifinancy.ru/materials-portal/</a:t>
            </a:r>
            <a:r>
              <a:rPr sz="2000" u="sng" spc="-15" dirty="0">
                <a:solidFill>
                  <a:srgbClr val="001F5F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solidFill>
                  <a:srgbClr val="001F5F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-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вашифинансы.рф</a:t>
            </a:r>
            <a:r>
              <a:rPr sz="20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—</a:t>
            </a:r>
            <a:r>
              <a:rPr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сайт</a:t>
            </a:r>
            <a:r>
              <a:rPr sz="2000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национальной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программы</a:t>
            </a:r>
            <a:r>
              <a:rPr sz="20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повышения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финансовой</a:t>
            </a:r>
            <a:r>
              <a:rPr sz="20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грамотности</a:t>
            </a:r>
            <a:r>
              <a:rPr sz="2000" spc="-5" dirty="0">
                <a:solidFill>
                  <a:srgbClr val="001F5F"/>
                </a:solidFill>
                <a:latin typeface="Times New Roman"/>
                <a:cs typeface="Times New Roman"/>
              </a:rPr>
              <a:t> граждан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Times New Roman"/>
                <a:cs typeface="Times New Roman"/>
              </a:rPr>
              <a:t>«Дружи</a:t>
            </a:r>
            <a:r>
              <a:rPr sz="20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1F5F"/>
                </a:solidFill>
                <a:latin typeface="Times New Roman"/>
                <a:cs typeface="Times New Roman"/>
              </a:rPr>
              <a:t>финансами»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https://library.mmco-expo.ru/program/vozmozhnosti-i-potrebnosti-finansovogo-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prosveshcheniya-v-detskom-sadu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6"/>
              </a:rPr>
              <a:t>https://library.mmco-expo.ru/program/-8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12" name="Без заголовка12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26737" y="390658"/>
            <a:ext cx="1292982" cy="15054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94167" y="5252451"/>
            <a:ext cx="1335140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946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serscontent2.emaze.com/images/0e14447d-ee5e-41a9-9214-9406fce6c3ca/409452b40088d89aa9f7466bc0103d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7" y="0"/>
            <a:ext cx="91604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2951856" y="491134"/>
            <a:ext cx="7358063" cy="1339453"/>
          </a:xfrm>
          <a:prstGeom prst="rect">
            <a:avLst/>
          </a:prstGeom>
        </p:spPr>
        <p:txBody>
          <a:bodyPr/>
          <a:lstStyle/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3400" b="1" spc="-101" dirty="0" err="1">
                <a:solidFill>
                  <a:srgbClr val="C00000"/>
                </a:solidFill>
              </a:rPr>
              <a:t>Золотые</a:t>
            </a:r>
            <a:r>
              <a:rPr sz="3400" b="1" spc="-101" dirty="0">
                <a:solidFill>
                  <a:srgbClr val="C00000"/>
                </a:solidFill>
              </a:rPr>
              <a:t> </a:t>
            </a:r>
            <a:r>
              <a:rPr sz="3400" b="1" spc="-101" dirty="0" err="1">
                <a:solidFill>
                  <a:srgbClr val="C00000"/>
                </a:solidFill>
              </a:rPr>
              <a:t>правила</a:t>
            </a:r>
            <a:r>
              <a:rPr sz="3400" b="1" spc="-101" dirty="0">
                <a:solidFill>
                  <a:srgbClr val="C00000"/>
                </a:solidFill>
              </a:rPr>
              <a:t> </a:t>
            </a:r>
            <a:r>
              <a:rPr sz="3400" b="1" spc="-101" dirty="0" err="1">
                <a:solidFill>
                  <a:srgbClr val="C00000"/>
                </a:solidFill>
              </a:rPr>
              <a:t>финансовой</a:t>
            </a:r>
            <a:r>
              <a:rPr sz="3400" b="1" spc="-101" dirty="0">
                <a:solidFill>
                  <a:srgbClr val="C00000"/>
                </a:solidFill>
              </a:rPr>
              <a:t> </a:t>
            </a:r>
            <a:r>
              <a:rPr sz="3400" b="1" spc="-101" dirty="0" err="1">
                <a:solidFill>
                  <a:srgbClr val="C00000"/>
                </a:solidFill>
              </a:rPr>
              <a:t>грамотности</a:t>
            </a:r>
            <a:endParaRPr sz="3400" b="1" spc="-101" dirty="0">
              <a:solidFill>
                <a:srgbClr val="C00000"/>
              </a:solidFill>
            </a:endParaRP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2092218" y="1948121"/>
            <a:ext cx="8205873" cy="4018360"/>
          </a:xfrm>
          <a:prstGeom prst="rect">
            <a:avLst/>
          </a:prstGeom>
        </p:spPr>
        <p:txBody>
          <a:bodyPr/>
          <a:lstStyle/>
          <a:p>
            <a:pPr marL="323779" indent="-323779" algn="just" defTabSz="303956">
              <a:spcBef>
                <a:spcPts val="2180"/>
              </a:spcBef>
              <a:defRPr sz="1800">
                <a:solidFill>
                  <a:srgbClr val="000000"/>
                </a:solidFill>
              </a:defRPr>
            </a:pPr>
            <a:r>
              <a:rPr sz="1800" dirty="0" err="1">
                <a:solidFill>
                  <a:srgbClr val="002060"/>
                </a:solidFill>
              </a:rPr>
              <a:t>Зарабатывайте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больше</a:t>
            </a:r>
            <a:r>
              <a:rPr sz="1800" dirty="0">
                <a:solidFill>
                  <a:srgbClr val="002060"/>
                </a:solidFill>
              </a:rPr>
              <a:t>, а </a:t>
            </a:r>
            <a:r>
              <a:rPr sz="1800" dirty="0" err="1">
                <a:solidFill>
                  <a:srgbClr val="002060"/>
                </a:solidFill>
              </a:rPr>
              <a:t>тратьте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меньше</a:t>
            </a:r>
            <a:r>
              <a:rPr sz="1800" dirty="0">
                <a:solidFill>
                  <a:srgbClr val="002060"/>
                </a:solidFill>
              </a:rPr>
              <a:t>.</a:t>
            </a:r>
          </a:p>
          <a:p>
            <a:pPr marL="323779" indent="-323779" algn="just" defTabSz="303956">
              <a:spcBef>
                <a:spcPts val="2180"/>
              </a:spcBef>
              <a:defRPr sz="1800">
                <a:solidFill>
                  <a:srgbClr val="000000"/>
                </a:solidFill>
              </a:defRPr>
            </a:pPr>
            <a:r>
              <a:rPr sz="1800" dirty="0" err="1">
                <a:solidFill>
                  <a:srgbClr val="002060"/>
                </a:solidFill>
              </a:rPr>
              <a:t>Ставьте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перед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собой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реальные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цели</a:t>
            </a:r>
            <a:r>
              <a:rPr sz="1800" dirty="0">
                <a:solidFill>
                  <a:srgbClr val="002060"/>
                </a:solidFill>
              </a:rPr>
              <a:t> и </a:t>
            </a:r>
            <a:r>
              <a:rPr sz="1800" dirty="0" err="1">
                <a:solidFill>
                  <a:srgbClr val="002060"/>
                </a:solidFill>
              </a:rPr>
              <a:t>сроки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исполнения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своего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желания</a:t>
            </a:r>
            <a:r>
              <a:rPr sz="1800" dirty="0">
                <a:solidFill>
                  <a:srgbClr val="002060"/>
                </a:solidFill>
              </a:rPr>
              <a:t>.</a:t>
            </a:r>
          </a:p>
          <a:p>
            <a:pPr marL="323779" indent="-323779" algn="just" defTabSz="303956">
              <a:spcBef>
                <a:spcPts val="2180"/>
              </a:spcBef>
              <a:defRPr sz="1800">
                <a:solidFill>
                  <a:srgbClr val="000000"/>
                </a:solidFill>
              </a:defRPr>
            </a:pPr>
            <a:r>
              <a:rPr sz="1800" dirty="0" err="1">
                <a:solidFill>
                  <a:srgbClr val="002060"/>
                </a:solidFill>
              </a:rPr>
              <a:t>Создавайте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финансовые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накопления</a:t>
            </a:r>
            <a:r>
              <a:rPr sz="1800" dirty="0">
                <a:solidFill>
                  <a:srgbClr val="002060"/>
                </a:solidFill>
              </a:rPr>
              <a:t> («</a:t>
            </a:r>
            <a:r>
              <a:rPr sz="1800" dirty="0" err="1">
                <a:solidFill>
                  <a:srgbClr val="002060"/>
                </a:solidFill>
              </a:rPr>
              <a:t>подушки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безопасности</a:t>
            </a:r>
            <a:r>
              <a:rPr sz="1800" dirty="0">
                <a:solidFill>
                  <a:srgbClr val="002060"/>
                </a:solidFill>
              </a:rPr>
              <a:t>») </a:t>
            </a:r>
          </a:p>
          <a:p>
            <a:pPr marL="323779" indent="-323779" algn="just" defTabSz="303956">
              <a:spcBef>
                <a:spcPts val="2180"/>
              </a:spcBef>
              <a:defRPr sz="1800">
                <a:solidFill>
                  <a:srgbClr val="000000"/>
                </a:solidFill>
              </a:defRPr>
            </a:pPr>
            <a:r>
              <a:rPr sz="1800" dirty="0" err="1">
                <a:solidFill>
                  <a:srgbClr val="002060"/>
                </a:solidFill>
              </a:rPr>
              <a:t>Снижайте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финансовые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риски</a:t>
            </a:r>
            <a:r>
              <a:rPr sz="1800" dirty="0">
                <a:solidFill>
                  <a:srgbClr val="002060"/>
                </a:solidFill>
              </a:rPr>
              <a:t> и </a:t>
            </a:r>
            <a:r>
              <a:rPr sz="1800" dirty="0" err="1">
                <a:solidFill>
                  <a:srgbClr val="002060"/>
                </a:solidFill>
              </a:rPr>
              <a:t>не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берите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денег</a:t>
            </a:r>
            <a:r>
              <a:rPr sz="1800" dirty="0">
                <a:solidFill>
                  <a:srgbClr val="002060"/>
                </a:solidFill>
              </a:rPr>
              <a:t> в </a:t>
            </a:r>
            <a:r>
              <a:rPr sz="1800" dirty="0" err="1">
                <a:solidFill>
                  <a:srgbClr val="002060"/>
                </a:solidFill>
              </a:rPr>
              <a:t>долг</a:t>
            </a:r>
            <a:r>
              <a:rPr sz="1800" dirty="0">
                <a:solidFill>
                  <a:srgbClr val="002060"/>
                </a:solidFill>
              </a:rPr>
              <a:t> (в </a:t>
            </a:r>
            <a:r>
              <a:rPr sz="1800" dirty="0" err="1">
                <a:solidFill>
                  <a:srgbClr val="002060"/>
                </a:solidFill>
              </a:rPr>
              <a:t>кредит</a:t>
            </a:r>
            <a:r>
              <a:rPr sz="1800" dirty="0">
                <a:solidFill>
                  <a:srgbClr val="002060"/>
                </a:solidFill>
              </a:rPr>
              <a:t>)</a:t>
            </a:r>
          </a:p>
          <a:p>
            <a:pPr marL="323779" indent="-323779" algn="just" defTabSz="303956">
              <a:spcBef>
                <a:spcPts val="2180"/>
              </a:spcBef>
              <a:defRPr sz="1800">
                <a:solidFill>
                  <a:srgbClr val="000000"/>
                </a:solidFill>
              </a:defRPr>
            </a:pPr>
            <a:r>
              <a:rPr sz="1800" dirty="0" err="1">
                <a:solidFill>
                  <a:srgbClr val="002060"/>
                </a:solidFill>
              </a:rPr>
              <a:t>Снижайте</a:t>
            </a:r>
            <a:r>
              <a:rPr sz="1800" dirty="0">
                <a:solidFill>
                  <a:srgbClr val="002060"/>
                </a:solidFill>
              </a:rPr>
              <a:t> свои </a:t>
            </a:r>
            <a:r>
              <a:rPr sz="1800" dirty="0" err="1">
                <a:solidFill>
                  <a:srgbClr val="002060"/>
                </a:solidFill>
              </a:rPr>
              <a:t>расходы</a:t>
            </a:r>
            <a:r>
              <a:rPr sz="1800" dirty="0">
                <a:solidFill>
                  <a:srgbClr val="002060"/>
                </a:solidFill>
              </a:rPr>
              <a:t> и </a:t>
            </a:r>
            <a:r>
              <a:rPr sz="1800" dirty="0" err="1">
                <a:solidFill>
                  <a:srgbClr val="002060"/>
                </a:solidFill>
              </a:rPr>
              <a:t>увеличивайте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доходы</a:t>
            </a:r>
            <a:endParaRPr sz="1800" dirty="0">
              <a:solidFill>
                <a:srgbClr val="002060"/>
              </a:solidFill>
            </a:endParaRPr>
          </a:p>
          <a:p>
            <a:pPr marL="323779" indent="-323779" algn="just" defTabSz="303956">
              <a:spcBef>
                <a:spcPts val="2180"/>
              </a:spcBef>
              <a:defRPr sz="1800">
                <a:solidFill>
                  <a:srgbClr val="000000"/>
                </a:solidFill>
              </a:defRPr>
            </a:pPr>
            <a:r>
              <a:rPr sz="1800" dirty="0" err="1">
                <a:solidFill>
                  <a:srgbClr val="002060"/>
                </a:solidFill>
              </a:rPr>
              <a:t>Контролируйте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выполнение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своего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финансового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плана</a:t>
            </a:r>
            <a:r>
              <a:rPr sz="1800" dirty="0">
                <a:solidFill>
                  <a:srgbClr val="002060"/>
                </a:solidFill>
              </a:rPr>
              <a:t>, </a:t>
            </a:r>
            <a:r>
              <a:rPr sz="1800" dirty="0" err="1">
                <a:solidFill>
                  <a:srgbClr val="002060"/>
                </a:solidFill>
              </a:rPr>
              <a:t>корректируйте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его</a:t>
            </a:r>
            <a:r>
              <a:rPr sz="1800" dirty="0">
                <a:solidFill>
                  <a:srgbClr val="002060"/>
                </a:solidFill>
              </a:rPr>
              <a:t>, </a:t>
            </a:r>
            <a:r>
              <a:rPr sz="1800" dirty="0" err="1">
                <a:solidFill>
                  <a:srgbClr val="002060"/>
                </a:solidFill>
              </a:rPr>
              <a:t>перенаправляйте</a:t>
            </a:r>
            <a:r>
              <a:rPr sz="1800" dirty="0">
                <a:solidFill>
                  <a:srgbClr val="002060"/>
                </a:solidFill>
              </a:rPr>
              <a:t> свои </a:t>
            </a:r>
            <a:r>
              <a:rPr sz="1800" dirty="0" err="1">
                <a:solidFill>
                  <a:srgbClr val="002060"/>
                </a:solidFill>
              </a:rPr>
              <a:t>свободные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деньги</a:t>
            </a:r>
            <a:r>
              <a:rPr sz="1800" dirty="0">
                <a:solidFill>
                  <a:srgbClr val="002060"/>
                </a:solidFill>
              </a:rPr>
              <a:t> в </a:t>
            </a:r>
            <a:r>
              <a:rPr sz="1800" dirty="0" err="1">
                <a:solidFill>
                  <a:srgbClr val="002060"/>
                </a:solidFill>
              </a:rPr>
              <a:t>выгодные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инвестиции</a:t>
            </a:r>
            <a:endParaRPr sz="1800" dirty="0">
              <a:solidFill>
                <a:srgbClr val="002060"/>
              </a:solidFill>
            </a:endParaRPr>
          </a:p>
          <a:p>
            <a:pPr marL="323779" indent="-323779" algn="just" defTabSz="303956">
              <a:spcBef>
                <a:spcPts val="2180"/>
              </a:spcBef>
              <a:defRPr sz="1800">
                <a:solidFill>
                  <a:srgbClr val="000000"/>
                </a:solidFill>
              </a:defRPr>
            </a:pPr>
            <a:r>
              <a:rPr sz="1800" dirty="0" err="1">
                <a:solidFill>
                  <a:srgbClr val="002060"/>
                </a:solidFill>
              </a:rPr>
              <a:t>Постоянно</a:t>
            </a:r>
            <a:r>
              <a:rPr sz="1800" dirty="0">
                <a:solidFill>
                  <a:srgbClr val="002060"/>
                </a:solidFill>
              </a:rPr>
              <a:t> </a:t>
            </a:r>
            <a:r>
              <a:rPr sz="1800" dirty="0" err="1">
                <a:solidFill>
                  <a:srgbClr val="002060"/>
                </a:solidFill>
              </a:rPr>
              <a:t>совершенствуйте</a:t>
            </a:r>
            <a:r>
              <a:rPr sz="1800" dirty="0">
                <a:solidFill>
                  <a:srgbClr val="002060"/>
                </a:solidFill>
              </a:rPr>
              <a:t> свои </a:t>
            </a:r>
            <a:r>
              <a:rPr sz="1800" dirty="0" err="1">
                <a:solidFill>
                  <a:srgbClr val="002060"/>
                </a:solidFill>
              </a:rPr>
              <a:t>знания</a:t>
            </a:r>
            <a:r>
              <a:rPr sz="1800" dirty="0">
                <a:solidFill>
                  <a:srgbClr val="002060"/>
                </a:solidFill>
              </a:rPr>
              <a:t> в </a:t>
            </a:r>
            <a:r>
              <a:rPr sz="1800" dirty="0" err="1">
                <a:solidFill>
                  <a:srgbClr val="002060"/>
                </a:solidFill>
              </a:rPr>
              <a:t>экономике</a:t>
            </a:r>
            <a:r>
              <a:rPr sz="1800" dirty="0">
                <a:solidFill>
                  <a:srgbClr val="002060"/>
                </a:solidFill>
              </a:rPr>
              <a:t> и </a:t>
            </a:r>
            <a:r>
              <a:rPr sz="1800" dirty="0" err="1">
                <a:solidFill>
                  <a:srgbClr val="002060"/>
                </a:solidFill>
              </a:rPr>
              <a:t>финансах</a:t>
            </a:r>
            <a:endParaRPr sz="1800" dirty="0">
              <a:solidFill>
                <a:srgbClr val="002060"/>
              </a:solidFill>
            </a:endParaRPr>
          </a:p>
        </p:txBody>
      </p:sp>
      <p:pic>
        <p:nvPicPr>
          <p:cNvPr id="87" name="smesh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17094" y="5400296"/>
            <a:ext cx="1339454" cy="1339454"/>
          </a:xfrm>
          <a:prstGeom prst="rect">
            <a:avLst/>
          </a:prstGeom>
          <a:ln w="12700">
            <a:miter lim="400000"/>
          </a:ln>
        </p:spPr>
      </p:pic>
      <p:pic>
        <p:nvPicPr>
          <p:cNvPr id="88" name="Без заголовка1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52307" y="408137"/>
            <a:ext cx="1292982" cy="150544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0520922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serscontent2.emaze.com/images/0e14447d-ee5e-41a9-9214-9406fce6c3ca/409452b40088d89aa9f7466bc0103d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7" y="0"/>
            <a:ext cx="91604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hape 40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154362"/>
          </a:xfrm>
          <a:prstGeom prst="rect">
            <a:avLst/>
          </a:prstGeom>
        </p:spPr>
        <p:txBody>
          <a:bodyPr>
            <a:noAutofit/>
          </a:bodyPr>
          <a:lstStyle>
            <a:lvl1pPr defTabSz="449833">
              <a:defRPr sz="4928" spc="-98"/>
            </a:lvl1pPr>
          </a:lstStyle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</a:t>
            </a:r>
            <a:r>
              <a:rPr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почти</a:t>
            </a:r>
            <a:r>
              <a:rPr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любая </a:t>
            </a:r>
            <a:r>
              <a:rPr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лучше неграмотности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4400" b="1" i="1" dirty="0">
              <a:solidFill>
                <a:srgbClr val="EEEEEE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5" name="Без заголовка1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87651" y="3284985"/>
            <a:ext cx="2705101" cy="31496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425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serscontent2.emaze.com/images/0e14447d-ee5e-41a9-9214-9406fce6c3ca/409452b40088d89aa9f7466bc0103d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7" y="0"/>
            <a:ext cx="91604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3103151" y="116633"/>
            <a:ext cx="7358063" cy="13394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ED501"/>
                </a:solidFill>
              </a:defRPr>
            </a:lvl1pPr>
          </a:lstStyle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3400" b="1" spc="-10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400" b="1" spc="-10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чего нужна финансовая грамотность</a:t>
            </a:r>
            <a:r>
              <a:rPr sz="3400" b="1" spc="-10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4007768" y="1772816"/>
            <a:ext cx="6194516" cy="4018360"/>
          </a:xfrm>
          <a:prstGeom prst="rect">
            <a:avLst/>
          </a:prstGeom>
        </p:spPr>
        <p:txBody>
          <a:bodyPr/>
          <a:lstStyle/>
          <a:p>
            <a:pPr lvl="0" algn="just">
              <a:buBlip>
                <a:blip r:embed="rId3"/>
              </a:buBlip>
              <a:defRPr sz="1800">
                <a:solidFill>
                  <a:srgbClr val="000000"/>
                </a:solidFill>
              </a:defRPr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грамотность помогает каждому человеку</a:t>
            </a:r>
            <a:r>
              <a:rPr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управлять своими средствами грамотно и выгодно</a:t>
            </a:r>
            <a:r>
              <a:rPr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</a:t>
            </a:r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</a:p>
          <a:p>
            <a:pPr marL="0" indent="0" algn="just">
              <a:spcBef>
                <a:spcPts val="1266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гибкий инструмент, которым можно легко и просто управлять</a:t>
            </a:r>
            <a:r>
              <a:rPr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они работали на нас и наше благосостояние</a:t>
            </a:r>
            <a:r>
              <a:rPr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7" name="Совунья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49385" y="5319011"/>
            <a:ext cx="1511829" cy="1511829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Без заголовка12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152307" y="408137"/>
            <a:ext cx="1292982" cy="150544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6300967"/>
      </p:ext>
    </p:extLst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serscontent2.emaze.com/images/0e14447d-ee5e-41a9-9214-9406fce6c3ca/409452b40088d89aa9f7466bc0103d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7" y="0"/>
            <a:ext cx="91604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hape 40"/>
          <p:cNvSpPr>
            <a:spLocks noGrp="1"/>
          </p:cNvSpPr>
          <p:nvPr>
            <p:ph type="title"/>
          </p:nvPr>
        </p:nvSpPr>
        <p:spPr>
          <a:xfrm>
            <a:off x="3837709" y="279400"/>
            <a:ext cx="7523018" cy="473377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49833">
              <a:defRPr sz="4928" spc="-98"/>
            </a:lvl1pPr>
          </a:lstStyle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lang="ru-RU" sz="49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Экономическое образование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формирования элементарных экономических представлений, знаний, понятий в соответствии с возрастными возможностями воспитанников </a:t>
            </a:r>
            <a:endParaRPr sz="4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" name="Без заголовка1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07527" y="279400"/>
            <a:ext cx="2705101" cy="31496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1087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serscontent2.emaze.com/images/0e14447d-ee5e-41a9-9214-9406fce6c3ca/409452b40088d89aa9f7466bc0103d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7" y="0"/>
            <a:ext cx="91604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hape 40"/>
          <p:cNvSpPr>
            <a:spLocks noGrp="1"/>
          </p:cNvSpPr>
          <p:nvPr>
            <p:ph type="title"/>
          </p:nvPr>
        </p:nvSpPr>
        <p:spPr>
          <a:xfrm>
            <a:off x="3719736" y="279400"/>
            <a:ext cx="6768752" cy="602992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49833">
              <a:defRPr sz="4928" spc="-98"/>
            </a:lvl1pPr>
          </a:lstStyle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lang="ru-RU" sz="4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Экономическое воспитание </a:t>
            </a:r>
            <a:r>
              <a:rPr lang="ru-RU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часть общей системы воспитания, результат экономического просвещения, способствующего формированию хозяйственного отношения к материальным и духовным ценностям </a:t>
            </a:r>
            <a:endParaRPr sz="4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" name="Без заголовка1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07527" y="279400"/>
            <a:ext cx="2705101" cy="31496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1548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serscontent2.emaze.com/images/0e14447d-ee5e-41a9-9214-9406fce6c3ca/409452b40088d89aa9f7466bc0103d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7" y="0"/>
            <a:ext cx="91604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hape 40"/>
          <p:cNvSpPr>
            <a:spLocks noGrp="1"/>
          </p:cNvSpPr>
          <p:nvPr>
            <p:ph type="title"/>
          </p:nvPr>
        </p:nvSpPr>
        <p:spPr>
          <a:xfrm>
            <a:off x="1507527" y="279400"/>
            <a:ext cx="9991746" cy="6029921"/>
          </a:xfrm>
          <a:prstGeom prst="rect">
            <a:avLst/>
          </a:prstGeom>
        </p:spPr>
        <p:txBody>
          <a:bodyPr>
            <a:noAutofit/>
          </a:bodyPr>
          <a:lstStyle>
            <a:lvl1pPr defTabSz="449833">
              <a:defRPr sz="4928" spc="-98"/>
            </a:lvl1pPr>
          </a:lstStyle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уровне ДОО экономическое воспитание позволяет решать следующие задачи, зафиксированные во ФГОС ДО: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1.Создание благоприятных условий развития детей.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2.Объединение обучения и воспитания в целостный образовательный процесс.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3.Формирование общей культуры личности детей.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4.Обеспечение преемственности целей, задач и содержания образования.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5.Обепечение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педагогической поддержки семьи.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8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" name="Без заголовка1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435705"/>
            <a:ext cx="2705101" cy="31496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1202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serscontent2.emaze.com/images/0e14447d-ee5e-41a9-9214-9406fce6c3ca/409452b40088d89aa9f7466bc0103d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7" y="0"/>
            <a:ext cx="91604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hape 40"/>
          <p:cNvSpPr>
            <a:spLocks noGrp="1"/>
          </p:cNvSpPr>
          <p:nvPr>
            <p:ph type="title"/>
          </p:nvPr>
        </p:nvSpPr>
        <p:spPr>
          <a:xfrm>
            <a:off x="4212628" y="1465830"/>
            <a:ext cx="5915891" cy="3926339"/>
          </a:xfrm>
          <a:prstGeom prst="rect">
            <a:avLst/>
          </a:prstGeom>
        </p:spPr>
        <p:txBody>
          <a:bodyPr>
            <a:noAutofit/>
          </a:bodyPr>
          <a:lstStyle>
            <a:lvl1pPr defTabSz="449833">
              <a:defRPr sz="4928" spc="-98"/>
            </a:lvl1pPr>
          </a:lstStyle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МЕТОДЫ:</a:t>
            </a:r>
            <a:br>
              <a:rPr lang="ru-RU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словестный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b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-наглядный;</a:t>
            </a:r>
            <a:b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-игровой;</a:t>
            </a:r>
            <a:b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-практический.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5" name="Без заголовка1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435705"/>
            <a:ext cx="2705101" cy="31496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8169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serscontent2.emaze.com/images/0e14447d-ee5e-41a9-9214-9406fce6c3ca/409452b40088d89aa9f7466bc0103d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7" y="0"/>
            <a:ext cx="91604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hape 40"/>
          <p:cNvSpPr>
            <a:spLocks noGrp="1"/>
          </p:cNvSpPr>
          <p:nvPr>
            <p:ph type="title"/>
          </p:nvPr>
        </p:nvSpPr>
        <p:spPr>
          <a:xfrm>
            <a:off x="3311236" y="1045494"/>
            <a:ext cx="8036484" cy="1261809"/>
          </a:xfrm>
          <a:prstGeom prst="rect">
            <a:avLst/>
          </a:prstGeom>
        </p:spPr>
        <p:txBody>
          <a:bodyPr>
            <a:noAutofit/>
          </a:bodyPr>
          <a:lstStyle>
            <a:lvl1pPr defTabSz="449833">
              <a:defRPr sz="4928" spc="-98"/>
            </a:lvl1pPr>
          </a:lstStyle>
          <a:p>
            <a:pPr algn="l">
              <a:defRPr sz="1800" b="0" spc="0">
                <a:solidFill>
                  <a:srgbClr val="000000"/>
                </a:solidFill>
              </a:defRPr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воспитания дошкольников финансовой грамотности реализуется через различные формы его организации.</a:t>
            </a:r>
            <a:r>
              <a:rPr lang="ru-RU" sz="3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36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" name="Без заголовка1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1673" y="514927"/>
            <a:ext cx="2705101" cy="314960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3090411" y="2566715"/>
            <a:ext cx="8686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</a:t>
            </a:r>
            <a:r>
              <a:rPr lang="ru-RU" sz="32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</a:t>
            </a:r>
            <a:r>
              <a:rPr lang="ru-RU" sz="32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тение художественной литературы (сказки;</a:t>
            </a:r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пословицы)</a:t>
            </a:r>
            <a:endParaRPr lang="ru-RU" sz="32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экономические задачи;</a:t>
            </a:r>
          </a:p>
          <a:p>
            <a:pPr algn="just"/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дидактические игры;</a:t>
            </a:r>
          </a:p>
          <a:p>
            <a:pPr algn="just"/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сюжетно-ролевые игры;</a:t>
            </a:r>
          </a:p>
          <a:p>
            <a:pPr algn="just"/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воспитателя и детей;</a:t>
            </a:r>
            <a:endParaRPr lang="ru-RU" sz="3200" b="1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1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serscontent2.emaze.com/images/0e14447d-ee5e-41a9-9214-9406fce6c3ca/409452b40088d89aa9f7466bc0103d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527" y="0"/>
            <a:ext cx="91604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hape 40"/>
          <p:cNvSpPr>
            <a:spLocks noGrp="1"/>
          </p:cNvSpPr>
          <p:nvPr>
            <p:ph type="title"/>
          </p:nvPr>
        </p:nvSpPr>
        <p:spPr>
          <a:xfrm>
            <a:off x="2743200" y="279399"/>
            <a:ext cx="9199417" cy="587653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49833">
              <a:defRPr sz="4928" spc="-98"/>
            </a:lvl1pPr>
          </a:lstStyle>
          <a:p>
            <a:pPr algn="l">
              <a:defRPr sz="1800" b="0" spc="0">
                <a:solidFill>
                  <a:srgbClr val="000000"/>
                </a:solidFill>
              </a:defRPr>
            </a:pPr>
            <a:r>
              <a:rPr lang="ru-RU" sz="4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Использование технологий</a:t>
            </a:r>
            <a:br>
              <a:rPr lang="ru-RU" sz="44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</a:b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Проектная деятельность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Ситуационные задачи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ru-RU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Мастерская</a:t>
            </a:r>
            <a:b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Викторины и конкурсы</a:t>
            </a:r>
            <a:b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Театрализованные интерактивные мини-постановки</a:t>
            </a:r>
            <a:b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Моделирование</a:t>
            </a:r>
            <a:b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7. Технология «Клубный час»</a:t>
            </a:r>
            <a: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ru-RU" sz="44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– технологии</a:t>
            </a:r>
            <a:r>
              <a:rPr lang="ru-RU" sz="1800" dirty="0"/>
              <a:t/>
            </a:r>
            <a:br>
              <a:rPr lang="ru-RU" sz="1800" dirty="0"/>
            </a:br>
            <a:endParaRPr sz="4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" name="Без заголовка1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3745" y="279398"/>
            <a:ext cx="2705101" cy="31496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74456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544</Words>
  <Application>Microsoft Office PowerPoint</Application>
  <PresentationFormat>Широкоэкранный</PresentationFormat>
  <Paragraphs>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Тема Office</vt:lpstr>
      <vt:lpstr>Тема2</vt:lpstr>
      <vt:lpstr>                  </vt:lpstr>
      <vt:lpstr>Финансовая —  как и почти любая — грамотность лучше неграмотности </vt:lpstr>
      <vt:lpstr>Для чего нужна финансовая грамотность?</vt:lpstr>
      <vt:lpstr>Экономическое образование – процесс формирования элементарных экономических представлений, знаний, понятий в соответствии с возрастными возможностями воспитанников </vt:lpstr>
      <vt:lpstr>Экономическое воспитание – часть общей системы воспитания, результат экономического просвещения, способствующего формированию хозяйственного отношения к материальным и духовным ценностям </vt:lpstr>
      <vt:lpstr>На уровне ДОО экономическое воспитание позволяет решать следующие задачи, зафиксированные во ФГОС ДО: 1.Создание благоприятных условий развития детей. 2.Объединение обучения и воспитания в целостный образовательный процесс. 3.Формирование общей культуры личности детей. 4.Обеспечение преемственности целей, задач и содержания образования. 5.Обепечение психолого – педагогической поддержки семьи. </vt:lpstr>
      <vt:lpstr>МЕТОДЫ: -словестный; -наглядный; -игровой; -практический. </vt:lpstr>
      <vt:lpstr>Процесс воспитания дошкольников финансовой грамотности реализуется через различные формы его организации. </vt:lpstr>
      <vt:lpstr>Использование технологий 1. Проектная деятельность  2. Ситуационные задачи  3. Мастерская 4. Викторины и конкурсы  5. Театрализованные интерактивные мини-постановки 6. Моделирование 7. Технология «Клубный час»  8. Кейс – технологии </vt:lpstr>
      <vt:lpstr>Методические материалы и рекомендации для педагогов  Информационно-методическое обеспечение</vt:lpstr>
      <vt:lpstr>Ссылки на интернет-ресурсы</vt:lpstr>
      <vt:lpstr>Золотые правила финансовой грамотности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    </dc:title>
  <dc:creator>Марина Раменская</dc:creator>
  <cp:lastModifiedBy>Марина Раменская</cp:lastModifiedBy>
  <cp:revision>10</cp:revision>
  <dcterms:created xsi:type="dcterms:W3CDTF">2022-02-13T13:24:15Z</dcterms:created>
  <dcterms:modified xsi:type="dcterms:W3CDTF">2022-02-14T14:14:58Z</dcterms:modified>
</cp:coreProperties>
</file>